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3"/>
  </p:sldMasterIdLst>
  <p:sldIdLst>
    <p:sldId id="256" r:id="rId4"/>
    <p:sldId id="289" r:id="rId5"/>
    <p:sldId id="290" r:id="rId6"/>
    <p:sldId id="291" r:id="rId7"/>
    <p:sldId id="285" r:id="rId8"/>
    <p:sldId id="258" r:id="rId9"/>
    <p:sldId id="259" r:id="rId10"/>
    <p:sldId id="260" r:id="rId11"/>
    <p:sldId id="286" r:id="rId12"/>
    <p:sldId id="284" r:id="rId13"/>
    <p:sldId id="261" r:id="rId14"/>
    <p:sldId id="262" r:id="rId15"/>
    <p:sldId id="263" r:id="rId16"/>
    <p:sldId id="264" r:id="rId17"/>
    <p:sldId id="273" r:id="rId18"/>
    <p:sldId id="280" r:id="rId19"/>
    <p:sldId id="287" r:id="rId20"/>
    <p:sldId id="281" r:id="rId21"/>
    <p:sldId id="274" r:id="rId22"/>
    <p:sldId id="275" r:id="rId23"/>
    <p:sldId id="276" r:id="rId24"/>
    <p:sldId id="277" r:id="rId25"/>
    <p:sldId id="278" r:id="rId26"/>
    <p:sldId id="279" r:id="rId27"/>
    <p:sldId id="288" r:id="rId28"/>
    <p:sldId id="28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660"/>
  </p:normalViewPr>
  <p:slideViewPr>
    <p:cSldViewPr snapToGrid="0">
      <p:cViewPr varScale="1">
        <p:scale>
          <a:sx n="79" d="100"/>
          <a:sy n="79" d="100"/>
        </p:scale>
        <p:origin x="126"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18/5/colors/Iconchunking_coloredtext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accent1">
        <a:alpha val="0"/>
      </a:schemeClr>
    </dgm:fillClrLst>
    <dgm:linClrLst meth="repeat">
      <a:schemeClr val="accent1">
        <a:alpha val="0"/>
      </a:schemeClr>
    </dgm:linClrLst>
    <dgm:effectClrLst/>
    <dgm:txLinClrLst/>
    <dgm:txFillClrLst meth="repeat">
      <a:schemeClr val="accent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462E5D-CFC1-4E60-88D8-9552AA24B852}" type="doc">
      <dgm:prSet loTypeId="urn:microsoft.com/office/officeart/2018/2/layout/IconCircleList" loCatId="icon" qsTypeId="urn:microsoft.com/office/officeart/2005/8/quickstyle/simple1" qsCatId="simple" csTypeId="urn:microsoft.com/office/officeart/2018/5/colors/Iconchunking_coloredtext_accent1_2" csCatId="accent1" phldr="1"/>
      <dgm:spPr/>
      <dgm:t>
        <a:bodyPr/>
        <a:lstStyle/>
        <a:p>
          <a:endParaRPr lang="en-US"/>
        </a:p>
      </dgm:t>
    </dgm:pt>
    <dgm:pt modelId="{EA316F4D-67FB-4AB5-81FC-4945938058B8}">
      <dgm:prSet/>
      <dgm:spPr/>
      <dgm:t>
        <a:bodyPr/>
        <a:lstStyle/>
        <a:p>
          <a:pPr>
            <a:lnSpc>
              <a:spcPct val="100000"/>
            </a:lnSpc>
          </a:pPr>
          <a:r>
            <a:rPr lang="en-US"/>
            <a:t>Students with misophonia often have trouble with car rides</a:t>
          </a:r>
        </a:p>
      </dgm:t>
    </dgm:pt>
    <dgm:pt modelId="{1A456D89-643E-4834-8EDA-DD15B365B68D}" type="parTrans" cxnId="{5EFF90DE-0496-4A07-9951-7DC8A0E5274E}">
      <dgm:prSet/>
      <dgm:spPr/>
      <dgm:t>
        <a:bodyPr/>
        <a:lstStyle/>
        <a:p>
          <a:endParaRPr lang="en-US"/>
        </a:p>
      </dgm:t>
    </dgm:pt>
    <dgm:pt modelId="{F14CC58F-6D9A-4DAB-A051-BBBAC6CD0104}" type="sibTrans" cxnId="{5EFF90DE-0496-4A07-9951-7DC8A0E5274E}">
      <dgm:prSet/>
      <dgm:spPr/>
      <dgm:t>
        <a:bodyPr/>
        <a:lstStyle/>
        <a:p>
          <a:pPr>
            <a:lnSpc>
              <a:spcPct val="100000"/>
            </a:lnSpc>
          </a:pPr>
          <a:endParaRPr lang="en-US"/>
        </a:p>
      </dgm:t>
    </dgm:pt>
    <dgm:pt modelId="{92E00155-EA97-44C4-B185-6EC9E9C98B18}">
      <dgm:prSet/>
      <dgm:spPr/>
      <dgm:t>
        <a:bodyPr/>
        <a:lstStyle/>
        <a:p>
          <a:pPr>
            <a:lnSpc>
              <a:spcPct val="100000"/>
            </a:lnSpc>
          </a:pPr>
          <a:r>
            <a:rPr lang="en-US"/>
            <a:t>If possible, arrange for alternative travel arrangements for your child (although this is not always possible (i.e. driving your child and meeting up with the rest of the group)</a:t>
          </a:r>
        </a:p>
      </dgm:t>
    </dgm:pt>
    <dgm:pt modelId="{5141C183-BAEA-421B-9771-E0C3766BAA67}" type="parTrans" cxnId="{6A86488D-82D3-4D91-BEF3-E0C28DC674B7}">
      <dgm:prSet/>
      <dgm:spPr/>
      <dgm:t>
        <a:bodyPr/>
        <a:lstStyle/>
        <a:p>
          <a:endParaRPr lang="en-US"/>
        </a:p>
      </dgm:t>
    </dgm:pt>
    <dgm:pt modelId="{C7575303-BA75-4030-B75F-56D5805FDF6D}" type="sibTrans" cxnId="{6A86488D-82D3-4D91-BEF3-E0C28DC674B7}">
      <dgm:prSet/>
      <dgm:spPr/>
      <dgm:t>
        <a:bodyPr/>
        <a:lstStyle/>
        <a:p>
          <a:pPr>
            <a:lnSpc>
              <a:spcPct val="100000"/>
            </a:lnSpc>
          </a:pPr>
          <a:endParaRPr lang="en-US"/>
        </a:p>
      </dgm:t>
    </dgm:pt>
    <dgm:pt modelId="{3559EB36-7B1B-4CBB-BCAD-ECD973F21689}">
      <dgm:prSet/>
      <dgm:spPr/>
      <dgm:t>
        <a:bodyPr/>
        <a:lstStyle/>
        <a:p>
          <a:pPr>
            <a:lnSpc>
              <a:spcPct val="100000"/>
            </a:lnSpc>
          </a:pPr>
          <a:r>
            <a:rPr lang="en-US"/>
            <a:t>Unfortunately, it can be very hard to accommodate trips, and some trips might not be possible for the child (such as a movie trip if your child is reactive in theatres).</a:t>
          </a:r>
        </a:p>
      </dgm:t>
    </dgm:pt>
    <dgm:pt modelId="{C075AD84-5537-4D97-B0BE-A823DB48CA46}" type="parTrans" cxnId="{01744807-8B21-410E-86D8-6C43D0FA1E77}">
      <dgm:prSet/>
      <dgm:spPr/>
      <dgm:t>
        <a:bodyPr/>
        <a:lstStyle/>
        <a:p>
          <a:endParaRPr lang="en-US"/>
        </a:p>
      </dgm:t>
    </dgm:pt>
    <dgm:pt modelId="{7F80AE4D-FF27-4493-AB3A-B6B0E1969C15}" type="sibTrans" cxnId="{01744807-8B21-410E-86D8-6C43D0FA1E77}">
      <dgm:prSet/>
      <dgm:spPr/>
      <dgm:t>
        <a:bodyPr/>
        <a:lstStyle/>
        <a:p>
          <a:pPr>
            <a:lnSpc>
              <a:spcPct val="100000"/>
            </a:lnSpc>
          </a:pPr>
          <a:endParaRPr lang="en-US"/>
        </a:p>
      </dgm:t>
    </dgm:pt>
    <dgm:pt modelId="{327160AF-4AD6-4B30-B9FF-7691EFA06030}">
      <dgm:prSet/>
      <dgm:spPr/>
      <dgm:t>
        <a:bodyPr/>
        <a:lstStyle/>
        <a:p>
          <a:pPr>
            <a:lnSpc>
              <a:spcPct val="100000"/>
            </a:lnSpc>
          </a:pPr>
          <a:r>
            <a:rPr lang="en-US"/>
            <a:t>Comfort your child if they feel left out and consider arranging something you can do together that day, such as visiting a zoo or whatever activity you feel is appropriate</a:t>
          </a:r>
        </a:p>
      </dgm:t>
    </dgm:pt>
    <dgm:pt modelId="{CCD7B9C4-486B-47FB-BE20-2DC1FF57BB11}" type="parTrans" cxnId="{4D6386F1-1390-4091-B1F7-93B4C028E303}">
      <dgm:prSet/>
      <dgm:spPr/>
      <dgm:t>
        <a:bodyPr/>
        <a:lstStyle/>
        <a:p>
          <a:endParaRPr lang="en-US"/>
        </a:p>
      </dgm:t>
    </dgm:pt>
    <dgm:pt modelId="{8BB676F6-47D5-4D81-A5A8-AA53A1F71C82}" type="sibTrans" cxnId="{4D6386F1-1390-4091-B1F7-93B4C028E303}">
      <dgm:prSet/>
      <dgm:spPr/>
      <dgm:t>
        <a:bodyPr/>
        <a:lstStyle/>
        <a:p>
          <a:endParaRPr lang="en-US"/>
        </a:p>
      </dgm:t>
    </dgm:pt>
    <dgm:pt modelId="{2D64B6A6-630A-4BA4-855B-6B336F88B0E4}" type="pres">
      <dgm:prSet presAssocID="{17462E5D-CFC1-4E60-88D8-9552AA24B852}" presName="root" presStyleCnt="0">
        <dgm:presLayoutVars>
          <dgm:dir/>
          <dgm:resizeHandles val="exact"/>
        </dgm:presLayoutVars>
      </dgm:prSet>
      <dgm:spPr/>
    </dgm:pt>
    <dgm:pt modelId="{BA820A2B-7AA3-4113-AB51-1A915323FBEE}" type="pres">
      <dgm:prSet presAssocID="{17462E5D-CFC1-4E60-88D8-9552AA24B852}" presName="container" presStyleCnt="0">
        <dgm:presLayoutVars>
          <dgm:dir/>
          <dgm:resizeHandles val="exact"/>
        </dgm:presLayoutVars>
      </dgm:prSet>
      <dgm:spPr/>
    </dgm:pt>
    <dgm:pt modelId="{ED397F0A-320F-457F-8FE8-2B8E99402BBF}" type="pres">
      <dgm:prSet presAssocID="{EA316F4D-67FB-4AB5-81FC-4945938058B8}" presName="compNode" presStyleCnt="0"/>
      <dgm:spPr/>
    </dgm:pt>
    <dgm:pt modelId="{1EAB3CAA-A498-4293-AD20-EFF879BB1A91}" type="pres">
      <dgm:prSet presAssocID="{EA316F4D-67FB-4AB5-81FC-4945938058B8}" presName="iconBgRect" presStyleLbl="bgShp" presStyleIdx="0" presStyleCnt="4"/>
      <dgm:spPr/>
    </dgm:pt>
    <dgm:pt modelId="{08C3996F-0138-462D-B915-F7CC2E28C3AA}" type="pres">
      <dgm:prSet presAssocID="{EA316F4D-67FB-4AB5-81FC-4945938058B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axi"/>
        </a:ext>
      </dgm:extLst>
    </dgm:pt>
    <dgm:pt modelId="{197D4725-FEDA-44DF-B358-3CF8896BD8BB}" type="pres">
      <dgm:prSet presAssocID="{EA316F4D-67FB-4AB5-81FC-4945938058B8}" presName="spaceRect" presStyleCnt="0"/>
      <dgm:spPr/>
    </dgm:pt>
    <dgm:pt modelId="{670DA2BD-9C73-4D05-B6D5-8CA6E9D74602}" type="pres">
      <dgm:prSet presAssocID="{EA316F4D-67FB-4AB5-81FC-4945938058B8}" presName="textRect" presStyleLbl="revTx" presStyleIdx="0" presStyleCnt="4">
        <dgm:presLayoutVars>
          <dgm:chMax val="1"/>
          <dgm:chPref val="1"/>
        </dgm:presLayoutVars>
      </dgm:prSet>
      <dgm:spPr/>
    </dgm:pt>
    <dgm:pt modelId="{D8B22986-20F5-483B-BF32-9653C6B11684}" type="pres">
      <dgm:prSet presAssocID="{F14CC58F-6D9A-4DAB-A051-BBBAC6CD0104}" presName="sibTrans" presStyleLbl="sibTrans2D1" presStyleIdx="0" presStyleCnt="0"/>
      <dgm:spPr/>
    </dgm:pt>
    <dgm:pt modelId="{F2703478-6C20-4F0B-B796-97C8C7BECA4B}" type="pres">
      <dgm:prSet presAssocID="{92E00155-EA97-44C4-B185-6EC9E9C98B18}" presName="compNode" presStyleCnt="0"/>
      <dgm:spPr/>
    </dgm:pt>
    <dgm:pt modelId="{12D41DB7-F01E-471F-B385-5314A9CA7D2E}" type="pres">
      <dgm:prSet presAssocID="{92E00155-EA97-44C4-B185-6EC9E9C98B18}" presName="iconBgRect" presStyleLbl="bgShp" presStyleIdx="1" presStyleCnt="4" custLinFactNeighborX="2446" custLinFactNeighborY="3014"/>
      <dgm:spPr/>
    </dgm:pt>
    <dgm:pt modelId="{6F2D4B20-B495-4CA3-9407-6B409A3EC77C}" type="pres">
      <dgm:prSet presAssocID="{92E00155-EA97-44C4-B185-6EC9E9C98B1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ar"/>
        </a:ext>
      </dgm:extLst>
    </dgm:pt>
    <dgm:pt modelId="{7E657CA3-DFA1-4C91-9B3A-E7AC9840AE62}" type="pres">
      <dgm:prSet presAssocID="{92E00155-EA97-44C4-B185-6EC9E9C98B18}" presName="spaceRect" presStyleCnt="0"/>
      <dgm:spPr/>
    </dgm:pt>
    <dgm:pt modelId="{9B6586FF-BEAA-42AF-A971-F3315C5C7F24}" type="pres">
      <dgm:prSet presAssocID="{92E00155-EA97-44C4-B185-6EC9E9C98B18}" presName="textRect" presStyleLbl="revTx" presStyleIdx="1" presStyleCnt="4">
        <dgm:presLayoutVars>
          <dgm:chMax val="1"/>
          <dgm:chPref val="1"/>
        </dgm:presLayoutVars>
      </dgm:prSet>
      <dgm:spPr/>
    </dgm:pt>
    <dgm:pt modelId="{3A6E8FE0-689F-4DBF-9DFD-ED5BB13BE1EF}" type="pres">
      <dgm:prSet presAssocID="{C7575303-BA75-4030-B75F-56D5805FDF6D}" presName="sibTrans" presStyleLbl="sibTrans2D1" presStyleIdx="0" presStyleCnt="0"/>
      <dgm:spPr/>
    </dgm:pt>
    <dgm:pt modelId="{5D5992B8-3256-4F22-A25A-8AF66079CEC7}" type="pres">
      <dgm:prSet presAssocID="{3559EB36-7B1B-4CBB-BCAD-ECD973F21689}" presName="compNode" presStyleCnt="0"/>
      <dgm:spPr/>
    </dgm:pt>
    <dgm:pt modelId="{03A8221A-D688-49E4-AC82-88DBDD1351E0}" type="pres">
      <dgm:prSet presAssocID="{3559EB36-7B1B-4CBB-BCAD-ECD973F21689}" presName="iconBgRect" presStyleLbl="bgShp" presStyleIdx="2" presStyleCnt="4"/>
      <dgm:spPr/>
    </dgm:pt>
    <dgm:pt modelId="{2835CD65-466A-45CD-9EF3-F002C9BF1D28}" type="pres">
      <dgm:prSet presAssocID="{3559EB36-7B1B-4CBB-BCAD-ECD973F2168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heatre"/>
        </a:ext>
      </dgm:extLst>
    </dgm:pt>
    <dgm:pt modelId="{89E1A731-62D9-40EC-86A4-B63CCEE28635}" type="pres">
      <dgm:prSet presAssocID="{3559EB36-7B1B-4CBB-BCAD-ECD973F21689}" presName="spaceRect" presStyleCnt="0"/>
      <dgm:spPr/>
    </dgm:pt>
    <dgm:pt modelId="{A91AA4F5-E2A1-4808-BCDE-97057637F1E9}" type="pres">
      <dgm:prSet presAssocID="{3559EB36-7B1B-4CBB-BCAD-ECD973F21689}" presName="textRect" presStyleLbl="revTx" presStyleIdx="2" presStyleCnt="4">
        <dgm:presLayoutVars>
          <dgm:chMax val="1"/>
          <dgm:chPref val="1"/>
        </dgm:presLayoutVars>
      </dgm:prSet>
      <dgm:spPr/>
    </dgm:pt>
    <dgm:pt modelId="{6461126A-9F72-457C-AB22-F83A983B8EBC}" type="pres">
      <dgm:prSet presAssocID="{7F80AE4D-FF27-4493-AB3A-B6B0E1969C15}" presName="sibTrans" presStyleLbl="sibTrans2D1" presStyleIdx="0" presStyleCnt="0"/>
      <dgm:spPr/>
    </dgm:pt>
    <dgm:pt modelId="{A075E73C-AEFF-45EB-9B82-8C1B304FBDC9}" type="pres">
      <dgm:prSet presAssocID="{327160AF-4AD6-4B30-B9FF-7691EFA06030}" presName="compNode" presStyleCnt="0"/>
      <dgm:spPr/>
    </dgm:pt>
    <dgm:pt modelId="{03CCF9E5-ED8B-4647-809C-5C06352B1685}" type="pres">
      <dgm:prSet presAssocID="{327160AF-4AD6-4B30-B9FF-7691EFA06030}" presName="iconBgRect" presStyleLbl="bgShp" presStyleIdx="3" presStyleCnt="4"/>
      <dgm:spPr/>
    </dgm:pt>
    <dgm:pt modelId="{2EF6EFF7-41A3-49CF-8E56-85CDD1C1C36A}" type="pres">
      <dgm:prSet presAssocID="{327160AF-4AD6-4B30-B9FF-7691EFA0603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Elephant"/>
        </a:ext>
      </dgm:extLst>
    </dgm:pt>
    <dgm:pt modelId="{5AC85C7A-EF3A-4554-BFF0-023E7319FCC1}" type="pres">
      <dgm:prSet presAssocID="{327160AF-4AD6-4B30-B9FF-7691EFA06030}" presName="spaceRect" presStyleCnt="0"/>
      <dgm:spPr/>
    </dgm:pt>
    <dgm:pt modelId="{E94AA8E0-6C51-433B-B33D-D61BF93CAEA4}" type="pres">
      <dgm:prSet presAssocID="{327160AF-4AD6-4B30-B9FF-7691EFA06030}" presName="textRect" presStyleLbl="revTx" presStyleIdx="3" presStyleCnt="4">
        <dgm:presLayoutVars>
          <dgm:chMax val="1"/>
          <dgm:chPref val="1"/>
        </dgm:presLayoutVars>
      </dgm:prSet>
      <dgm:spPr/>
    </dgm:pt>
  </dgm:ptLst>
  <dgm:cxnLst>
    <dgm:cxn modelId="{01744807-8B21-410E-86D8-6C43D0FA1E77}" srcId="{17462E5D-CFC1-4E60-88D8-9552AA24B852}" destId="{3559EB36-7B1B-4CBB-BCAD-ECD973F21689}" srcOrd="2" destOrd="0" parTransId="{C075AD84-5537-4D97-B0BE-A823DB48CA46}" sibTransId="{7F80AE4D-FF27-4493-AB3A-B6B0E1969C15}"/>
    <dgm:cxn modelId="{1DA1743E-32B2-4ABA-9516-B71811040B51}" type="presOf" srcId="{F14CC58F-6D9A-4DAB-A051-BBBAC6CD0104}" destId="{D8B22986-20F5-483B-BF32-9653C6B11684}" srcOrd="0" destOrd="0" presId="urn:microsoft.com/office/officeart/2018/2/layout/IconCircleList"/>
    <dgm:cxn modelId="{AEE0BE4E-F54B-4596-9FCE-6F6797D60E36}" type="presOf" srcId="{7F80AE4D-FF27-4493-AB3A-B6B0E1969C15}" destId="{6461126A-9F72-457C-AB22-F83A983B8EBC}" srcOrd="0" destOrd="0" presId="urn:microsoft.com/office/officeart/2018/2/layout/IconCircleList"/>
    <dgm:cxn modelId="{4C3E298C-1D39-479D-A29C-E86F24EEB9EC}" type="presOf" srcId="{EA316F4D-67FB-4AB5-81FC-4945938058B8}" destId="{670DA2BD-9C73-4D05-B6D5-8CA6E9D74602}" srcOrd="0" destOrd="0" presId="urn:microsoft.com/office/officeart/2018/2/layout/IconCircleList"/>
    <dgm:cxn modelId="{6A86488D-82D3-4D91-BEF3-E0C28DC674B7}" srcId="{17462E5D-CFC1-4E60-88D8-9552AA24B852}" destId="{92E00155-EA97-44C4-B185-6EC9E9C98B18}" srcOrd="1" destOrd="0" parTransId="{5141C183-BAEA-421B-9771-E0C3766BAA67}" sibTransId="{C7575303-BA75-4030-B75F-56D5805FDF6D}"/>
    <dgm:cxn modelId="{978BC8B0-9E94-4BAA-B65A-B6D315267F00}" type="presOf" srcId="{C7575303-BA75-4030-B75F-56D5805FDF6D}" destId="{3A6E8FE0-689F-4DBF-9DFD-ED5BB13BE1EF}" srcOrd="0" destOrd="0" presId="urn:microsoft.com/office/officeart/2018/2/layout/IconCircleList"/>
    <dgm:cxn modelId="{4F13EECF-5B3C-488C-B2E1-5F368A11B5D0}" type="presOf" srcId="{92E00155-EA97-44C4-B185-6EC9E9C98B18}" destId="{9B6586FF-BEAA-42AF-A971-F3315C5C7F24}" srcOrd="0" destOrd="0" presId="urn:microsoft.com/office/officeart/2018/2/layout/IconCircleList"/>
    <dgm:cxn modelId="{5EFF90DE-0496-4A07-9951-7DC8A0E5274E}" srcId="{17462E5D-CFC1-4E60-88D8-9552AA24B852}" destId="{EA316F4D-67FB-4AB5-81FC-4945938058B8}" srcOrd="0" destOrd="0" parTransId="{1A456D89-643E-4834-8EDA-DD15B365B68D}" sibTransId="{F14CC58F-6D9A-4DAB-A051-BBBAC6CD0104}"/>
    <dgm:cxn modelId="{0AF0EAE2-B784-4C6F-A757-0CA50B1A8095}" type="presOf" srcId="{327160AF-4AD6-4B30-B9FF-7691EFA06030}" destId="{E94AA8E0-6C51-433B-B33D-D61BF93CAEA4}" srcOrd="0" destOrd="0" presId="urn:microsoft.com/office/officeart/2018/2/layout/IconCircleList"/>
    <dgm:cxn modelId="{C12ACBEC-B82A-450B-9BB3-7CA201E199EE}" type="presOf" srcId="{3559EB36-7B1B-4CBB-BCAD-ECD973F21689}" destId="{A91AA4F5-E2A1-4808-BCDE-97057637F1E9}" srcOrd="0" destOrd="0" presId="urn:microsoft.com/office/officeart/2018/2/layout/IconCircleList"/>
    <dgm:cxn modelId="{4D6386F1-1390-4091-B1F7-93B4C028E303}" srcId="{17462E5D-CFC1-4E60-88D8-9552AA24B852}" destId="{327160AF-4AD6-4B30-B9FF-7691EFA06030}" srcOrd="3" destOrd="0" parTransId="{CCD7B9C4-486B-47FB-BE20-2DC1FF57BB11}" sibTransId="{8BB676F6-47D5-4D81-A5A8-AA53A1F71C82}"/>
    <dgm:cxn modelId="{355FF3F4-0DDC-4EF4-A488-643FD1ED0BE6}" type="presOf" srcId="{17462E5D-CFC1-4E60-88D8-9552AA24B852}" destId="{2D64B6A6-630A-4BA4-855B-6B336F88B0E4}" srcOrd="0" destOrd="0" presId="urn:microsoft.com/office/officeart/2018/2/layout/IconCircleList"/>
    <dgm:cxn modelId="{58644354-988D-4999-B175-ACD5B5B9B2DD}" type="presParOf" srcId="{2D64B6A6-630A-4BA4-855B-6B336F88B0E4}" destId="{BA820A2B-7AA3-4113-AB51-1A915323FBEE}" srcOrd="0" destOrd="0" presId="urn:microsoft.com/office/officeart/2018/2/layout/IconCircleList"/>
    <dgm:cxn modelId="{A9667654-1B86-4F36-B7E8-8B41991C57CA}" type="presParOf" srcId="{BA820A2B-7AA3-4113-AB51-1A915323FBEE}" destId="{ED397F0A-320F-457F-8FE8-2B8E99402BBF}" srcOrd="0" destOrd="0" presId="urn:microsoft.com/office/officeart/2018/2/layout/IconCircleList"/>
    <dgm:cxn modelId="{239E365B-8056-4C64-8F5F-288417A1F3FD}" type="presParOf" srcId="{ED397F0A-320F-457F-8FE8-2B8E99402BBF}" destId="{1EAB3CAA-A498-4293-AD20-EFF879BB1A91}" srcOrd="0" destOrd="0" presId="urn:microsoft.com/office/officeart/2018/2/layout/IconCircleList"/>
    <dgm:cxn modelId="{C0EB0F21-357E-4FE9-A334-507EF817250D}" type="presParOf" srcId="{ED397F0A-320F-457F-8FE8-2B8E99402BBF}" destId="{08C3996F-0138-462D-B915-F7CC2E28C3AA}" srcOrd="1" destOrd="0" presId="urn:microsoft.com/office/officeart/2018/2/layout/IconCircleList"/>
    <dgm:cxn modelId="{EB5E1969-1B97-49C1-8588-68479A3E3031}" type="presParOf" srcId="{ED397F0A-320F-457F-8FE8-2B8E99402BBF}" destId="{197D4725-FEDA-44DF-B358-3CF8896BD8BB}" srcOrd="2" destOrd="0" presId="urn:microsoft.com/office/officeart/2018/2/layout/IconCircleList"/>
    <dgm:cxn modelId="{F884F5A2-9F5E-4CA2-8CD6-471D1C82AAFB}" type="presParOf" srcId="{ED397F0A-320F-457F-8FE8-2B8E99402BBF}" destId="{670DA2BD-9C73-4D05-B6D5-8CA6E9D74602}" srcOrd="3" destOrd="0" presId="urn:microsoft.com/office/officeart/2018/2/layout/IconCircleList"/>
    <dgm:cxn modelId="{25923E16-2AF3-4431-AB65-E75DE385545A}" type="presParOf" srcId="{BA820A2B-7AA3-4113-AB51-1A915323FBEE}" destId="{D8B22986-20F5-483B-BF32-9653C6B11684}" srcOrd="1" destOrd="0" presId="urn:microsoft.com/office/officeart/2018/2/layout/IconCircleList"/>
    <dgm:cxn modelId="{3D47827E-E4FC-4858-83A4-76C52B15FFD7}" type="presParOf" srcId="{BA820A2B-7AA3-4113-AB51-1A915323FBEE}" destId="{F2703478-6C20-4F0B-B796-97C8C7BECA4B}" srcOrd="2" destOrd="0" presId="urn:microsoft.com/office/officeart/2018/2/layout/IconCircleList"/>
    <dgm:cxn modelId="{63229937-BE8D-4AE9-B9D7-2355F7D25D86}" type="presParOf" srcId="{F2703478-6C20-4F0B-B796-97C8C7BECA4B}" destId="{12D41DB7-F01E-471F-B385-5314A9CA7D2E}" srcOrd="0" destOrd="0" presId="urn:microsoft.com/office/officeart/2018/2/layout/IconCircleList"/>
    <dgm:cxn modelId="{FC92B381-AD0E-484B-BC23-2DA8589662D0}" type="presParOf" srcId="{F2703478-6C20-4F0B-B796-97C8C7BECA4B}" destId="{6F2D4B20-B495-4CA3-9407-6B409A3EC77C}" srcOrd="1" destOrd="0" presId="urn:microsoft.com/office/officeart/2018/2/layout/IconCircleList"/>
    <dgm:cxn modelId="{2311156A-F4B9-4550-8DE0-77A2E7D9A4AE}" type="presParOf" srcId="{F2703478-6C20-4F0B-B796-97C8C7BECA4B}" destId="{7E657CA3-DFA1-4C91-9B3A-E7AC9840AE62}" srcOrd="2" destOrd="0" presId="urn:microsoft.com/office/officeart/2018/2/layout/IconCircleList"/>
    <dgm:cxn modelId="{A923DAAE-EAAF-412E-A61E-F617E03E564F}" type="presParOf" srcId="{F2703478-6C20-4F0B-B796-97C8C7BECA4B}" destId="{9B6586FF-BEAA-42AF-A971-F3315C5C7F24}" srcOrd="3" destOrd="0" presId="urn:microsoft.com/office/officeart/2018/2/layout/IconCircleList"/>
    <dgm:cxn modelId="{FDC21985-D956-4D53-A7FC-B039CF420F7D}" type="presParOf" srcId="{BA820A2B-7AA3-4113-AB51-1A915323FBEE}" destId="{3A6E8FE0-689F-4DBF-9DFD-ED5BB13BE1EF}" srcOrd="3" destOrd="0" presId="urn:microsoft.com/office/officeart/2018/2/layout/IconCircleList"/>
    <dgm:cxn modelId="{220E4B90-31C8-47C5-8F66-8ACBB614AE1A}" type="presParOf" srcId="{BA820A2B-7AA3-4113-AB51-1A915323FBEE}" destId="{5D5992B8-3256-4F22-A25A-8AF66079CEC7}" srcOrd="4" destOrd="0" presId="urn:microsoft.com/office/officeart/2018/2/layout/IconCircleList"/>
    <dgm:cxn modelId="{B79F3809-B897-4143-B83C-D381899C54AA}" type="presParOf" srcId="{5D5992B8-3256-4F22-A25A-8AF66079CEC7}" destId="{03A8221A-D688-49E4-AC82-88DBDD1351E0}" srcOrd="0" destOrd="0" presId="urn:microsoft.com/office/officeart/2018/2/layout/IconCircleList"/>
    <dgm:cxn modelId="{BB9D7E02-E943-4921-A338-4B1B373A30DA}" type="presParOf" srcId="{5D5992B8-3256-4F22-A25A-8AF66079CEC7}" destId="{2835CD65-466A-45CD-9EF3-F002C9BF1D28}" srcOrd="1" destOrd="0" presId="urn:microsoft.com/office/officeart/2018/2/layout/IconCircleList"/>
    <dgm:cxn modelId="{6CF5F13C-D942-4F23-9397-674F06B3166C}" type="presParOf" srcId="{5D5992B8-3256-4F22-A25A-8AF66079CEC7}" destId="{89E1A731-62D9-40EC-86A4-B63CCEE28635}" srcOrd="2" destOrd="0" presId="urn:microsoft.com/office/officeart/2018/2/layout/IconCircleList"/>
    <dgm:cxn modelId="{AB7DE062-E9B4-4D0B-A718-1B228E554EC2}" type="presParOf" srcId="{5D5992B8-3256-4F22-A25A-8AF66079CEC7}" destId="{A91AA4F5-E2A1-4808-BCDE-97057637F1E9}" srcOrd="3" destOrd="0" presId="urn:microsoft.com/office/officeart/2018/2/layout/IconCircleList"/>
    <dgm:cxn modelId="{4C329D85-FCAC-43B0-822F-77D6660316AF}" type="presParOf" srcId="{BA820A2B-7AA3-4113-AB51-1A915323FBEE}" destId="{6461126A-9F72-457C-AB22-F83A983B8EBC}" srcOrd="5" destOrd="0" presId="urn:microsoft.com/office/officeart/2018/2/layout/IconCircleList"/>
    <dgm:cxn modelId="{A9BB4F5D-C771-4F38-8B50-3C66710570CD}" type="presParOf" srcId="{BA820A2B-7AA3-4113-AB51-1A915323FBEE}" destId="{A075E73C-AEFF-45EB-9B82-8C1B304FBDC9}" srcOrd="6" destOrd="0" presId="urn:microsoft.com/office/officeart/2018/2/layout/IconCircleList"/>
    <dgm:cxn modelId="{ACA1E2BE-FDC7-46FB-85CC-8C8D2D4CCC5C}" type="presParOf" srcId="{A075E73C-AEFF-45EB-9B82-8C1B304FBDC9}" destId="{03CCF9E5-ED8B-4647-809C-5C06352B1685}" srcOrd="0" destOrd="0" presId="urn:microsoft.com/office/officeart/2018/2/layout/IconCircleList"/>
    <dgm:cxn modelId="{BAF03415-163D-45CF-954F-34E6DAE1B4C7}" type="presParOf" srcId="{A075E73C-AEFF-45EB-9B82-8C1B304FBDC9}" destId="{2EF6EFF7-41A3-49CF-8E56-85CDD1C1C36A}" srcOrd="1" destOrd="0" presId="urn:microsoft.com/office/officeart/2018/2/layout/IconCircleList"/>
    <dgm:cxn modelId="{B7B6C979-7621-453C-898F-60F78E0BE119}" type="presParOf" srcId="{A075E73C-AEFF-45EB-9B82-8C1B304FBDC9}" destId="{5AC85C7A-EF3A-4554-BFF0-023E7319FCC1}" srcOrd="2" destOrd="0" presId="urn:microsoft.com/office/officeart/2018/2/layout/IconCircleList"/>
    <dgm:cxn modelId="{9E576E50-76C6-4E17-B371-B4C862A7B4EB}" type="presParOf" srcId="{A075E73C-AEFF-45EB-9B82-8C1B304FBDC9}" destId="{E94AA8E0-6C51-433B-B33D-D61BF93CAEA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9ACA20-EAAC-4194-B71B-6E909CF1669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E4C37AE-F3A2-4EBC-930A-529399E59EE5}">
      <dgm:prSet custT="1"/>
      <dgm:spPr/>
      <dgm:t>
        <a:bodyPr/>
        <a:lstStyle/>
        <a:p>
          <a:r>
            <a:rPr lang="en-US" sz="1200" dirty="0"/>
            <a:t>Parents, practitioners, teachers and school administration can work together to find what works best for the student (without impeding other students)</a:t>
          </a:r>
        </a:p>
      </dgm:t>
    </dgm:pt>
    <dgm:pt modelId="{AD1A818E-97BE-4CDD-8E97-62DF16B66845}" type="parTrans" cxnId="{45907432-1904-44E2-A3A1-4B604306E00B}">
      <dgm:prSet/>
      <dgm:spPr/>
      <dgm:t>
        <a:bodyPr/>
        <a:lstStyle/>
        <a:p>
          <a:endParaRPr lang="en-US"/>
        </a:p>
      </dgm:t>
    </dgm:pt>
    <dgm:pt modelId="{7BD2604B-2408-4B05-AA6B-167D38D08B9B}" type="sibTrans" cxnId="{45907432-1904-44E2-A3A1-4B604306E00B}">
      <dgm:prSet/>
      <dgm:spPr/>
      <dgm:t>
        <a:bodyPr/>
        <a:lstStyle/>
        <a:p>
          <a:endParaRPr lang="en-US"/>
        </a:p>
      </dgm:t>
    </dgm:pt>
    <dgm:pt modelId="{B33C0BD3-464F-4931-AA97-043D2EFE83CE}">
      <dgm:prSet/>
      <dgm:spPr/>
      <dgm:t>
        <a:bodyPr/>
        <a:lstStyle/>
        <a:p>
          <a:r>
            <a:rPr lang="en-US" dirty="0"/>
            <a:t>Assigned seating where student is comfortable to reduce anxiety of finding their “preferred seat”</a:t>
          </a:r>
        </a:p>
      </dgm:t>
    </dgm:pt>
    <dgm:pt modelId="{615EA290-8FB9-4529-AB1C-20E870C110B6}" type="parTrans" cxnId="{47136B49-E0E5-4BBE-90DF-3D1100F345CA}">
      <dgm:prSet/>
      <dgm:spPr/>
      <dgm:t>
        <a:bodyPr/>
        <a:lstStyle/>
        <a:p>
          <a:endParaRPr lang="en-US"/>
        </a:p>
      </dgm:t>
    </dgm:pt>
    <dgm:pt modelId="{52D51120-4AD1-4AB9-965E-DED3EDC05438}" type="sibTrans" cxnId="{47136B49-E0E5-4BBE-90DF-3D1100F345CA}">
      <dgm:prSet/>
      <dgm:spPr/>
      <dgm:t>
        <a:bodyPr/>
        <a:lstStyle/>
        <a:p>
          <a:endParaRPr lang="en-US"/>
        </a:p>
      </dgm:t>
    </dgm:pt>
    <dgm:pt modelId="{E1E6C216-5BFD-44A9-8756-99540CB51113}">
      <dgm:prSet/>
      <dgm:spPr/>
      <dgm:t>
        <a:bodyPr/>
        <a:lstStyle/>
        <a:p>
          <a:r>
            <a:rPr lang="en-US" dirty="0"/>
            <a:t>Frequent breaks </a:t>
          </a:r>
        </a:p>
      </dgm:t>
    </dgm:pt>
    <dgm:pt modelId="{3BFF1C58-6C3E-4A19-9439-86DAC328EAAC}" type="parTrans" cxnId="{37827DA0-D840-4FD1-A026-A322C455CE1C}">
      <dgm:prSet/>
      <dgm:spPr/>
      <dgm:t>
        <a:bodyPr/>
        <a:lstStyle/>
        <a:p>
          <a:endParaRPr lang="en-US"/>
        </a:p>
      </dgm:t>
    </dgm:pt>
    <dgm:pt modelId="{7B9FA29B-EC46-4715-84FC-C120F4BB027C}" type="sibTrans" cxnId="{37827DA0-D840-4FD1-A026-A322C455CE1C}">
      <dgm:prSet/>
      <dgm:spPr/>
      <dgm:t>
        <a:bodyPr/>
        <a:lstStyle/>
        <a:p>
          <a:endParaRPr lang="en-US"/>
        </a:p>
      </dgm:t>
    </dgm:pt>
    <dgm:pt modelId="{BAB05CC9-841F-490A-985A-480366E9A91D}">
      <dgm:prSet/>
      <dgm:spPr/>
      <dgm:t>
        <a:bodyPr/>
        <a:lstStyle/>
        <a:p>
          <a:r>
            <a:rPr lang="en-US"/>
            <a:t>Earplugs, white-noise or sound generators, and headphones</a:t>
          </a:r>
        </a:p>
      </dgm:t>
    </dgm:pt>
    <dgm:pt modelId="{F11C9AC6-7F53-4579-B061-7CE55F678A80}" type="parTrans" cxnId="{F47E1E58-E647-4D1B-AFC7-54E210995A49}">
      <dgm:prSet/>
      <dgm:spPr/>
      <dgm:t>
        <a:bodyPr/>
        <a:lstStyle/>
        <a:p>
          <a:endParaRPr lang="en-US"/>
        </a:p>
      </dgm:t>
    </dgm:pt>
    <dgm:pt modelId="{803FE4D2-FCF8-40C1-9BB5-A63D83E81C02}" type="sibTrans" cxnId="{F47E1E58-E647-4D1B-AFC7-54E210995A49}">
      <dgm:prSet/>
      <dgm:spPr/>
      <dgm:t>
        <a:bodyPr/>
        <a:lstStyle/>
        <a:p>
          <a:endParaRPr lang="en-US"/>
        </a:p>
      </dgm:t>
    </dgm:pt>
    <dgm:pt modelId="{1E5AA346-0EC7-4F16-A6F4-CDE466D8746F}">
      <dgm:prSet/>
      <dgm:spPr/>
      <dgm:t>
        <a:bodyPr/>
        <a:lstStyle/>
        <a:p>
          <a:r>
            <a:rPr lang="en-US" dirty="0"/>
            <a:t>Alternative assignments for absences</a:t>
          </a:r>
        </a:p>
      </dgm:t>
    </dgm:pt>
    <dgm:pt modelId="{20AD3A28-1439-4CA2-85A3-ABAE65B9E46D}" type="parTrans" cxnId="{40057296-985B-4018-B542-F7147E641130}">
      <dgm:prSet/>
      <dgm:spPr/>
      <dgm:t>
        <a:bodyPr/>
        <a:lstStyle/>
        <a:p>
          <a:endParaRPr lang="en-US"/>
        </a:p>
      </dgm:t>
    </dgm:pt>
    <dgm:pt modelId="{B284BED4-1CB5-4E74-8D9B-85054CF9A787}" type="sibTrans" cxnId="{40057296-985B-4018-B542-F7147E641130}">
      <dgm:prSet/>
      <dgm:spPr/>
      <dgm:t>
        <a:bodyPr/>
        <a:lstStyle/>
        <a:p>
          <a:endParaRPr lang="en-US"/>
        </a:p>
      </dgm:t>
    </dgm:pt>
    <dgm:pt modelId="{DC0DFC22-29CD-4181-8A8E-AD4110248059}">
      <dgm:prSet/>
      <dgm:spPr/>
      <dgm:t>
        <a:bodyPr/>
        <a:lstStyle/>
        <a:p>
          <a:r>
            <a:rPr lang="en-US"/>
            <a:t>Testing and exams in a separate room</a:t>
          </a:r>
        </a:p>
      </dgm:t>
    </dgm:pt>
    <dgm:pt modelId="{71B15044-9CEC-443C-BBF9-95C821ADA49E}" type="parTrans" cxnId="{BABF64B1-2124-43C5-825D-06039FA9FDA6}">
      <dgm:prSet/>
      <dgm:spPr/>
      <dgm:t>
        <a:bodyPr/>
        <a:lstStyle/>
        <a:p>
          <a:endParaRPr lang="en-US"/>
        </a:p>
      </dgm:t>
    </dgm:pt>
    <dgm:pt modelId="{98365328-FA14-4874-AA52-C60C3B6382E4}" type="sibTrans" cxnId="{BABF64B1-2124-43C5-825D-06039FA9FDA6}">
      <dgm:prSet/>
      <dgm:spPr/>
      <dgm:t>
        <a:bodyPr/>
        <a:lstStyle/>
        <a:p>
          <a:endParaRPr lang="en-US"/>
        </a:p>
      </dgm:t>
    </dgm:pt>
    <dgm:pt modelId="{FC42DDB4-E2DF-4B27-966E-2E28A3BC683D}" type="pres">
      <dgm:prSet presAssocID="{889ACA20-EAAC-4194-B71B-6E909CF16694}" presName="root" presStyleCnt="0">
        <dgm:presLayoutVars>
          <dgm:dir/>
          <dgm:resizeHandles val="exact"/>
        </dgm:presLayoutVars>
      </dgm:prSet>
      <dgm:spPr/>
    </dgm:pt>
    <dgm:pt modelId="{AFF75895-AF43-44EB-B23C-0566CEAFF6BC}" type="pres">
      <dgm:prSet presAssocID="{2E4C37AE-F3A2-4EBC-930A-529399E59EE5}" presName="compNode" presStyleCnt="0"/>
      <dgm:spPr/>
    </dgm:pt>
    <dgm:pt modelId="{E42D55CD-520E-40CF-B2D8-5C1D9BDA5902}" type="pres">
      <dgm:prSet presAssocID="{2E4C37AE-F3A2-4EBC-930A-529399E59EE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D1C5EF0D-40FC-4F73-9D7A-FE9A611B3D6E}" type="pres">
      <dgm:prSet presAssocID="{2E4C37AE-F3A2-4EBC-930A-529399E59EE5}" presName="spaceRect" presStyleCnt="0"/>
      <dgm:spPr/>
    </dgm:pt>
    <dgm:pt modelId="{79749AAD-1749-49DF-87EE-62A1777B1D05}" type="pres">
      <dgm:prSet presAssocID="{2E4C37AE-F3A2-4EBC-930A-529399E59EE5}" presName="textRect" presStyleLbl="revTx" presStyleIdx="0" presStyleCnt="6">
        <dgm:presLayoutVars>
          <dgm:chMax val="1"/>
          <dgm:chPref val="1"/>
        </dgm:presLayoutVars>
      </dgm:prSet>
      <dgm:spPr/>
    </dgm:pt>
    <dgm:pt modelId="{9A1C6BA0-7DF4-4A66-A8A3-718FBC7C0117}" type="pres">
      <dgm:prSet presAssocID="{7BD2604B-2408-4B05-AA6B-167D38D08B9B}" presName="sibTrans" presStyleCnt="0"/>
      <dgm:spPr/>
    </dgm:pt>
    <dgm:pt modelId="{8A5E054C-BB3C-4580-869C-8C0B6AC71A51}" type="pres">
      <dgm:prSet presAssocID="{B33C0BD3-464F-4931-AA97-043D2EFE83CE}" presName="compNode" presStyleCnt="0"/>
      <dgm:spPr/>
    </dgm:pt>
    <dgm:pt modelId="{45761E28-3451-4331-8261-49F643DCB9C2}" type="pres">
      <dgm:prSet presAssocID="{B33C0BD3-464F-4931-AA97-043D2EFE83C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uch"/>
        </a:ext>
      </dgm:extLst>
    </dgm:pt>
    <dgm:pt modelId="{69852419-2A13-41B5-85EF-EEB8C8674ED1}" type="pres">
      <dgm:prSet presAssocID="{B33C0BD3-464F-4931-AA97-043D2EFE83CE}" presName="spaceRect" presStyleCnt="0"/>
      <dgm:spPr/>
    </dgm:pt>
    <dgm:pt modelId="{6822FA0B-D966-4C41-B4BC-589B5883AF38}" type="pres">
      <dgm:prSet presAssocID="{B33C0BD3-464F-4931-AA97-043D2EFE83CE}" presName="textRect" presStyleLbl="revTx" presStyleIdx="1" presStyleCnt="6">
        <dgm:presLayoutVars>
          <dgm:chMax val="1"/>
          <dgm:chPref val="1"/>
        </dgm:presLayoutVars>
      </dgm:prSet>
      <dgm:spPr/>
    </dgm:pt>
    <dgm:pt modelId="{67050E60-9A79-4F50-9426-29751C0378FC}" type="pres">
      <dgm:prSet presAssocID="{52D51120-4AD1-4AB9-965E-DED3EDC05438}" presName="sibTrans" presStyleCnt="0"/>
      <dgm:spPr/>
    </dgm:pt>
    <dgm:pt modelId="{47E568E5-1F3B-4E0C-9A8A-0833FF9B6978}" type="pres">
      <dgm:prSet presAssocID="{E1E6C216-5BFD-44A9-8756-99540CB51113}" presName="compNode" presStyleCnt="0"/>
      <dgm:spPr/>
    </dgm:pt>
    <dgm:pt modelId="{221FC279-22DB-4F87-A832-23038AB18403}" type="pres">
      <dgm:prSet presAssocID="{E1E6C216-5BFD-44A9-8756-99540CB5111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4B6BE45E-45B2-4F9A-9134-AAD6B61CE37B}" type="pres">
      <dgm:prSet presAssocID="{E1E6C216-5BFD-44A9-8756-99540CB51113}" presName="spaceRect" presStyleCnt="0"/>
      <dgm:spPr/>
    </dgm:pt>
    <dgm:pt modelId="{114F8FA8-0D40-4297-B416-E8D5ECEA1E15}" type="pres">
      <dgm:prSet presAssocID="{E1E6C216-5BFD-44A9-8756-99540CB51113}" presName="textRect" presStyleLbl="revTx" presStyleIdx="2" presStyleCnt="6">
        <dgm:presLayoutVars>
          <dgm:chMax val="1"/>
          <dgm:chPref val="1"/>
        </dgm:presLayoutVars>
      </dgm:prSet>
      <dgm:spPr/>
    </dgm:pt>
    <dgm:pt modelId="{AB4328C8-1D4F-4B0F-9D76-E6DC5A88B9E0}" type="pres">
      <dgm:prSet presAssocID="{7B9FA29B-EC46-4715-84FC-C120F4BB027C}" presName="sibTrans" presStyleCnt="0"/>
      <dgm:spPr/>
    </dgm:pt>
    <dgm:pt modelId="{DEB4A332-7EA7-4AEE-AD0C-3936DD1860EA}" type="pres">
      <dgm:prSet presAssocID="{BAB05CC9-841F-490A-985A-480366E9A91D}" presName="compNode" presStyleCnt="0"/>
      <dgm:spPr/>
    </dgm:pt>
    <dgm:pt modelId="{FF394FCF-858E-4899-9B47-E46D6910CECB}" type="pres">
      <dgm:prSet presAssocID="{BAB05CC9-841F-490A-985A-480366E9A91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ute Ringer"/>
        </a:ext>
      </dgm:extLst>
    </dgm:pt>
    <dgm:pt modelId="{02393178-637F-4CC8-89ED-61ACC3F3DC76}" type="pres">
      <dgm:prSet presAssocID="{BAB05CC9-841F-490A-985A-480366E9A91D}" presName="spaceRect" presStyleCnt="0"/>
      <dgm:spPr/>
    </dgm:pt>
    <dgm:pt modelId="{2778D66B-E23E-420E-BE5F-F77110A44397}" type="pres">
      <dgm:prSet presAssocID="{BAB05CC9-841F-490A-985A-480366E9A91D}" presName="textRect" presStyleLbl="revTx" presStyleIdx="3" presStyleCnt="6">
        <dgm:presLayoutVars>
          <dgm:chMax val="1"/>
          <dgm:chPref val="1"/>
        </dgm:presLayoutVars>
      </dgm:prSet>
      <dgm:spPr/>
    </dgm:pt>
    <dgm:pt modelId="{62A3CE2E-7A26-41A1-9D2A-CED53A4BCB3E}" type="pres">
      <dgm:prSet presAssocID="{803FE4D2-FCF8-40C1-9BB5-A63D83E81C02}" presName="sibTrans" presStyleCnt="0"/>
      <dgm:spPr/>
    </dgm:pt>
    <dgm:pt modelId="{9084D970-6C88-4236-9DFC-EC3CEF7852B9}" type="pres">
      <dgm:prSet presAssocID="{1E5AA346-0EC7-4F16-A6F4-CDE466D8746F}" presName="compNode" presStyleCnt="0"/>
      <dgm:spPr/>
    </dgm:pt>
    <dgm:pt modelId="{1DF960CA-92D0-41CC-8AA9-0A75F55D2073}" type="pres">
      <dgm:prSet presAssocID="{1E5AA346-0EC7-4F16-A6F4-CDE466D8746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2206CBC1-AD9D-4F14-92AE-D62F92E7BCB6}" type="pres">
      <dgm:prSet presAssocID="{1E5AA346-0EC7-4F16-A6F4-CDE466D8746F}" presName="spaceRect" presStyleCnt="0"/>
      <dgm:spPr/>
    </dgm:pt>
    <dgm:pt modelId="{4F3CCA77-6E98-47FD-9847-9E8E2E4D9D57}" type="pres">
      <dgm:prSet presAssocID="{1E5AA346-0EC7-4F16-A6F4-CDE466D8746F}" presName="textRect" presStyleLbl="revTx" presStyleIdx="4" presStyleCnt="6">
        <dgm:presLayoutVars>
          <dgm:chMax val="1"/>
          <dgm:chPref val="1"/>
        </dgm:presLayoutVars>
      </dgm:prSet>
      <dgm:spPr/>
    </dgm:pt>
    <dgm:pt modelId="{9C64B8A3-5465-429F-9ACE-0DDB5CF2854D}" type="pres">
      <dgm:prSet presAssocID="{B284BED4-1CB5-4E74-8D9B-85054CF9A787}" presName="sibTrans" presStyleCnt="0"/>
      <dgm:spPr/>
    </dgm:pt>
    <dgm:pt modelId="{8B1EE864-995D-4A86-B11A-746E62E99F58}" type="pres">
      <dgm:prSet presAssocID="{DC0DFC22-29CD-4181-8A8E-AD4110248059}" presName="compNode" presStyleCnt="0"/>
      <dgm:spPr/>
    </dgm:pt>
    <dgm:pt modelId="{9897432D-C255-45C3-9BE7-3209E0577A5E}" type="pres">
      <dgm:prSet presAssocID="{DC0DFC22-29CD-4181-8A8E-AD4110248059}"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hecklist"/>
        </a:ext>
      </dgm:extLst>
    </dgm:pt>
    <dgm:pt modelId="{321A7C97-A6F6-4CF7-92CF-D2027CAAEB0C}" type="pres">
      <dgm:prSet presAssocID="{DC0DFC22-29CD-4181-8A8E-AD4110248059}" presName="spaceRect" presStyleCnt="0"/>
      <dgm:spPr/>
    </dgm:pt>
    <dgm:pt modelId="{FDDFB4FD-3215-4BD1-AF31-BE177325F6C9}" type="pres">
      <dgm:prSet presAssocID="{DC0DFC22-29CD-4181-8A8E-AD4110248059}" presName="textRect" presStyleLbl="revTx" presStyleIdx="5" presStyleCnt="6">
        <dgm:presLayoutVars>
          <dgm:chMax val="1"/>
          <dgm:chPref val="1"/>
        </dgm:presLayoutVars>
      </dgm:prSet>
      <dgm:spPr/>
    </dgm:pt>
  </dgm:ptLst>
  <dgm:cxnLst>
    <dgm:cxn modelId="{45907432-1904-44E2-A3A1-4B604306E00B}" srcId="{889ACA20-EAAC-4194-B71B-6E909CF16694}" destId="{2E4C37AE-F3A2-4EBC-930A-529399E59EE5}" srcOrd="0" destOrd="0" parTransId="{AD1A818E-97BE-4CDD-8E97-62DF16B66845}" sibTransId="{7BD2604B-2408-4B05-AA6B-167D38D08B9B}"/>
    <dgm:cxn modelId="{A7859642-E41F-435C-9580-D40743470E54}" type="presOf" srcId="{E1E6C216-5BFD-44A9-8756-99540CB51113}" destId="{114F8FA8-0D40-4297-B416-E8D5ECEA1E15}" srcOrd="0" destOrd="0" presId="urn:microsoft.com/office/officeart/2018/2/layout/IconLabelList"/>
    <dgm:cxn modelId="{47136B49-E0E5-4BBE-90DF-3D1100F345CA}" srcId="{889ACA20-EAAC-4194-B71B-6E909CF16694}" destId="{B33C0BD3-464F-4931-AA97-043D2EFE83CE}" srcOrd="1" destOrd="0" parTransId="{615EA290-8FB9-4529-AB1C-20E870C110B6}" sibTransId="{52D51120-4AD1-4AB9-965E-DED3EDC05438}"/>
    <dgm:cxn modelId="{BF61A14E-43D4-4F99-956E-FBB9B1D50170}" type="presOf" srcId="{BAB05CC9-841F-490A-985A-480366E9A91D}" destId="{2778D66B-E23E-420E-BE5F-F77110A44397}" srcOrd="0" destOrd="0" presId="urn:microsoft.com/office/officeart/2018/2/layout/IconLabelList"/>
    <dgm:cxn modelId="{73446C71-6906-4D08-A0D1-5FD5692F746F}" type="presOf" srcId="{2E4C37AE-F3A2-4EBC-930A-529399E59EE5}" destId="{79749AAD-1749-49DF-87EE-62A1777B1D05}" srcOrd="0" destOrd="0" presId="urn:microsoft.com/office/officeart/2018/2/layout/IconLabelList"/>
    <dgm:cxn modelId="{F47E1E58-E647-4D1B-AFC7-54E210995A49}" srcId="{889ACA20-EAAC-4194-B71B-6E909CF16694}" destId="{BAB05CC9-841F-490A-985A-480366E9A91D}" srcOrd="3" destOrd="0" parTransId="{F11C9AC6-7F53-4579-B061-7CE55F678A80}" sibTransId="{803FE4D2-FCF8-40C1-9BB5-A63D83E81C02}"/>
    <dgm:cxn modelId="{40057296-985B-4018-B542-F7147E641130}" srcId="{889ACA20-EAAC-4194-B71B-6E909CF16694}" destId="{1E5AA346-0EC7-4F16-A6F4-CDE466D8746F}" srcOrd="4" destOrd="0" parTransId="{20AD3A28-1439-4CA2-85A3-ABAE65B9E46D}" sibTransId="{B284BED4-1CB5-4E74-8D9B-85054CF9A787}"/>
    <dgm:cxn modelId="{4CCAFF97-4445-4000-AAC5-2C5EE9C1AB42}" type="presOf" srcId="{DC0DFC22-29CD-4181-8A8E-AD4110248059}" destId="{FDDFB4FD-3215-4BD1-AF31-BE177325F6C9}" srcOrd="0" destOrd="0" presId="urn:microsoft.com/office/officeart/2018/2/layout/IconLabelList"/>
    <dgm:cxn modelId="{B8A00D9B-842B-4DD7-B532-DD52BF23F90C}" type="presOf" srcId="{B33C0BD3-464F-4931-AA97-043D2EFE83CE}" destId="{6822FA0B-D966-4C41-B4BC-589B5883AF38}" srcOrd="0" destOrd="0" presId="urn:microsoft.com/office/officeart/2018/2/layout/IconLabelList"/>
    <dgm:cxn modelId="{37827DA0-D840-4FD1-A026-A322C455CE1C}" srcId="{889ACA20-EAAC-4194-B71B-6E909CF16694}" destId="{E1E6C216-5BFD-44A9-8756-99540CB51113}" srcOrd="2" destOrd="0" parTransId="{3BFF1C58-6C3E-4A19-9439-86DAC328EAAC}" sibTransId="{7B9FA29B-EC46-4715-84FC-C120F4BB027C}"/>
    <dgm:cxn modelId="{BABF64B1-2124-43C5-825D-06039FA9FDA6}" srcId="{889ACA20-EAAC-4194-B71B-6E909CF16694}" destId="{DC0DFC22-29CD-4181-8A8E-AD4110248059}" srcOrd="5" destOrd="0" parTransId="{71B15044-9CEC-443C-BBF9-95C821ADA49E}" sibTransId="{98365328-FA14-4874-AA52-C60C3B6382E4}"/>
    <dgm:cxn modelId="{BBE88EC5-067F-4355-8D62-24B2436594EB}" type="presOf" srcId="{889ACA20-EAAC-4194-B71B-6E909CF16694}" destId="{FC42DDB4-E2DF-4B27-966E-2E28A3BC683D}" srcOrd="0" destOrd="0" presId="urn:microsoft.com/office/officeart/2018/2/layout/IconLabelList"/>
    <dgm:cxn modelId="{5C956AD4-D566-49D0-BE7B-7E39C32F0F97}" type="presOf" srcId="{1E5AA346-0EC7-4F16-A6F4-CDE466D8746F}" destId="{4F3CCA77-6E98-47FD-9847-9E8E2E4D9D57}" srcOrd="0" destOrd="0" presId="urn:microsoft.com/office/officeart/2018/2/layout/IconLabelList"/>
    <dgm:cxn modelId="{0811EC1C-FBC1-41B6-9FE1-093ADDB51D86}" type="presParOf" srcId="{FC42DDB4-E2DF-4B27-966E-2E28A3BC683D}" destId="{AFF75895-AF43-44EB-B23C-0566CEAFF6BC}" srcOrd="0" destOrd="0" presId="urn:microsoft.com/office/officeart/2018/2/layout/IconLabelList"/>
    <dgm:cxn modelId="{E372625C-93E1-444A-BB97-18BB4E237CCD}" type="presParOf" srcId="{AFF75895-AF43-44EB-B23C-0566CEAFF6BC}" destId="{E42D55CD-520E-40CF-B2D8-5C1D9BDA5902}" srcOrd="0" destOrd="0" presId="urn:microsoft.com/office/officeart/2018/2/layout/IconLabelList"/>
    <dgm:cxn modelId="{5BFFABF5-925A-47D3-AA1B-E0FB19EF6D02}" type="presParOf" srcId="{AFF75895-AF43-44EB-B23C-0566CEAFF6BC}" destId="{D1C5EF0D-40FC-4F73-9D7A-FE9A611B3D6E}" srcOrd="1" destOrd="0" presId="urn:microsoft.com/office/officeart/2018/2/layout/IconLabelList"/>
    <dgm:cxn modelId="{EB9BD3A2-5D46-4F44-8182-EE5C143BE457}" type="presParOf" srcId="{AFF75895-AF43-44EB-B23C-0566CEAFF6BC}" destId="{79749AAD-1749-49DF-87EE-62A1777B1D05}" srcOrd="2" destOrd="0" presId="urn:microsoft.com/office/officeart/2018/2/layout/IconLabelList"/>
    <dgm:cxn modelId="{3BAD4AE6-202C-4FC3-9AEE-4DF749075A41}" type="presParOf" srcId="{FC42DDB4-E2DF-4B27-966E-2E28A3BC683D}" destId="{9A1C6BA0-7DF4-4A66-A8A3-718FBC7C0117}" srcOrd="1" destOrd="0" presId="urn:microsoft.com/office/officeart/2018/2/layout/IconLabelList"/>
    <dgm:cxn modelId="{98ED1379-A96B-4D8F-A953-2298E284974B}" type="presParOf" srcId="{FC42DDB4-E2DF-4B27-966E-2E28A3BC683D}" destId="{8A5E054C-BB3C-4580-869C-8C0B6AC71A51}" srcOrd="2" destOrd="0" presId="urn:microsoft.com/office/officeart/2018/2/layout/IconLabelList"/>
    <dgm:cxn modelId="{8ED1EBEF-7590-483E-8FBC-86306A2C2967}" type="presParOf" srcId="{8A5E054C-BB3C-4580-869C-8C0B6AC71A51}" destId="{45761E28-3451-4331-8261-49F643DCB9C2}" srcOrd="0" destOrd="0" presId="urn:microsoft.com/office/officeart/2018/2/layout/IconLabelList"/>
    <dgm:cxn modelId="{8182D16F-20F7-4880-95D5-95B4C39E0D2F}" type="presParOf" srcId="{8A5E054C-BB3C-4580-869C-8C0B6AC71A51}" destId="{69852419-2A13-41B5-85EF-EEB8C8674ED1}" srcOrd="1" destOrd="0" presId="urn:microsoft.com/office/officeart/2018/2/layout/IconLabelList"/>
    <dgm:cxn modelId="{A9C54A69-5960-478D-9055-84C0966EA48B}" type="presParOf" srcId="{8A5E054C-BB3C-4580-869C-8C0B6AC71A51}" destId="{6822FA0B-D966-4C41-B4BC-589B5883AF38}" srcOrd="2" destOrd="0" presId="urn:microsoft.com/office/officeart/2018/2/layout/IconLabelList"/>
    <dgm:cxn modelId="{412A0716-081C-4B48-AA0E-B6B1C5C89990}" type="presParOf" srcId="{FC42DDB4-E2DF-4B27-966E-2E28A3BC683D}" destId="{67050E60-9A79-4F50-9426-29751C0378FC}" srcOrd="3" destOrd="0" presId="urn:microsoft.com/office/officeart/2018/2/layout/IconLabelList"/>
    <dgm:cxn modelId="{EEA461AE-8466-4DEB-BD1C-BCC35E9B1B31}" type="presParOf" srcId="{FC42DDB4-E2DF-4B27-966E-2E28A3BC683D}" destId="{47E568E5-1F3B-4E0C-9A8A-0833FF9B6978}" srcOrd="4" destOrd="0" presId="urn:microsoft.com/office/officeart/2018/2/layout/IconLabelList"/>
    <dgm:cxn modelId="{D1D03765-5128-4317-B9DE-C3DD2B72F78B}" type="presParOf" srcId="{47E568E5-1F3B-4E0C-9A8A-0833FF9B6978}" destId="{221FC279-22DB-4F87-A832-23038AB18403}" srcOrd="0" destOrd="0" presId="urn:microsoft.com/office/officeart/2018/2/layout/IconLabelList"/>
    <dgm:cxn modelId="{F1D7CA16-D06F-4C64-B20E-4BF4F3CC4ADC}" type="presParOf" srcId="{47E568E5-1F3B-4E0C-9A8A-0833FF9B6978}" destId="{4B6BE45E-45B2-4F9A-9134-AAD6B61CE37B}" srcOrd="1" destOrd="0" presId="urn:microsoft.com/office/officeart/2018/2/layout/IconLabelList"/>
    <dgm:cxn modelId="{A6F1608B-4749-41AB-B664-7224C3CF376E}" type="presParOf" srcId="{47E568E5-1F3B-4E0C-9A8A-0833FF9B6978}" destId="{114F8FA8-0D40-4297-B416-E8D5ECEA1E15}" srcOrd="2" destOrd="0" presId="urn:microsoft.com/office/officeart/2018/2/layout/IconLabelList"/>
    <dgm:cxn modelId="{88A3C1EE-54C0-47F7-B25D-2C02BD7F2875}" type="presParOf" srcId="{FC42DDB4-E2DF-4B27-966E-2E28A3BC683D}" destId="{AB4328C8-1D4F-4B0F-9D76-E6DC5A88B9E0}" srcOrd="5" destOrd="0" presId="urn:microsoft.com/office/officeart/2018/2/layout/IconLabelList"/>
    <dgm:cxn modelId="{5A9824DD-BC22-4B03-9221-DB803F363F8B}" type="presParOf" srcId="{FC42DDB4-E2DF-4B27-966E-2E28A3BC683D}" destId="{DEB4A332-7EA7-4AEE-AD0C-3936DD1860EA}" srcOrd="6" destOrd="0" presId="urn:microsoft.com/office/officeart/2018/2/layout/IconLabelList"/>
    <dgm:cxn modelId="{DE835AF8-174F-4EE6-B801-7E67B96546B6}" type="presParOf" srcId="{DEB4A332-7EA7-4AEE-AD0C-3936DD1860EA}" destId="{FF394FCF-858E-4899-9B47-E46D6910CECB}" srcOrd="0" destOrd="0" presId="urn:microsoft.com/office/officeart/2018/2/layout/IconLabelList"/>
    <dgm:cxn modelId="{3FB09D9E-D249-42AE-B206-B9C62571F4B7}" type="presParOf" srcId="{DEB4A332-7EA7-4AEE-AD0C-3936DD1860EA}" destId="{02393178-637F-4CC8-89ED-61ACC3F3DC76}" srcOrd="1" destOrd="0" presId="urn:microsoft.com/office/officeart/2018/2/layout/IconLabelList"/>
    <dgm:cxn modelId="{3B9037CF-6555-4ACA-9D94-1FFFBAFB2B8E}" type="presParOf" srcId="{DEB4A332-7EA7-4AEE-AD0C-3936DD1860EA}" destId="{2778D66B-E23E-420E-BE5F-F77110A44397}" srcOrd="2" destOrd="0" presId="urn:microsoft.com/office/officeart/2018/2/layout/IconLabelList"/>
    <dgm:cxn modelId="{D424FF8E-475D-41E8-8BCF-ACBC4AAAE3FC}" type="presParOf" srcId="{FC42DDB4-E2DF-4B27-966E-2E28A3BC683D}" destId="{62A3CE2E-7A26-41A1-9D2A-CED53A4BCB3E}" srcOrd="7" destOrd="0" presId="urn:microsoft.com/office/officeart/2018/2/layout/IconLabelList"/>
    <dgm:cxn modelId="{79F58D7F-7D7B-4F1F-A132-235DF09AB20D}" type="presParOf" srcId="{FC42DDB4-E2DF-4B27-966E-2E28A3BC683D}" destId="{9084D970-6C88-4236-9DFC-EC3CEF7852B9}" srcOrd="8" destOrd="0" presId="urn:microsoft.com/office/officeart/2018/2/layout/IconLabelList"/>
    <dgm:cxn modelId="{29F12790-2A57-46CA-9FCF-16E902D96370}" type="presParOf" srcId="{9084D970-6C88-4236-9DFC-EC3CEF7852B9}" destId="{1DF960CA-92D0-41CC-8AA9-0A75F55D2073}" srcOrd="0" destOrd="0" presId="urn:microsoft.com/office/officeart/2018/2/layout/IconLabelList"/>
    <dgm:cxn modelId="{1E59D652-0DCE-41DC-987A-80C636FA8880}" type="presParOf" srcId="{9084D970-6C88-4236-9DFC-EC3CEF7852B9}" destId="{2206CBC1-AD9D-4F14-92AE-D62F92E7BCB6}" srcOrd="1" destOrd="0" presId="urn:microsoft.com/office/officeart/2018/2/layout/IconLabelList"/>
    <dgm:cxn modelId="{4C9E7AC7-5F1C-4A5B-9EB5-1096DA19945D}" type="presParOf" srcId="{9084D970-6C88-4236-9DFC-EC3CEF7852B9}" destId="{4F3CCA77-6E98-47FD-9847-9E8E2E4D9D57}" srcOrd="2" destOrd="0" presId="urn:microsoft.com/office/officeart/2018/2/layout/IconLabelList"/>
    <dgm:cxn modelId="{89042B8A-132A-407B-B242-2F74502E0C85}" type="presParOf" srcId="{FC42DDB4-E2DF-4B27-966E-2E28A3BC683D}" destId="{9C64B8A3-5465-429F-9ACE-0DDB5CF2854D}" srcOrd="9" destOrd="0" presId="urn:microsoft.com/office/officeart/2018/2/layout/IconLabelList"/>
    <dgm:cxn modelId="{2154F06A-8D1C-4327-B42B-4B446BC80A91}" type="presParOf" srcId="{FC42DDB4-E2DF-4B27-966E-2E28A3BC683D}" destId="{8B1EE864-995D-4A86-B11A-746E62E99F58}" srcOrd="10" destOrd="0" presId="urn:microsoft.com/office/officeart/2018/2/layout/IconLabelList"/>
    <dgm:cxn modelId="{BD1C5DE1-B12C-4A08-9DE5-2F333B6FCBC9}" type="presParOf" srcId="{8B1EE864-995D-4A86-B11A-746E62E99F58}" destId="{9897432D-C255-45C3-9BE7-3209E0577A5E}" srcOrd="0" destOrd="0" presId="urn:microsoft.com/office/officeart/2018/2/layout/IconLabelList"/>
    <dgm:cxn modelId="{51C18D84-F36C-437F-9B9C-D367EB97DAE8}" type="presParOf" srcId="{8B1EE864-995D-4A86-B11A-746E62E99F58}" destId="{321A7C97-A6F6-4CF7-92CF-D2027CAAEB0C}" srcOrd="1" destOrd="0" presId="urn:microsoft.com/office/officeart/2018/2/layout/IconLabelList"/>
    <dgm:cxn modelId="{E5974BAA-CE3A-4918-937F-FAB91AF6F456}" type="presParOf" srcId="{8B1EE864-995D-4A86-B11A-746E62E99F58}" destId="{FDDFB4FD-3215-4BD1-AF31-BE177325F6C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B3CAA-A498-4293-AD20-EFF879BB1A91}">
      <dsp:nvSpPr>
        <dsp:cNvPr id="0" name=""/>
        <dsp:cNvSpPr/>
      </dsp:nvSpPr>
      <dsp:spPr>
        <a:xfrm>
          <a:off x="147205" y="102391"/>
          <a:ext cx="1302299" cy="1302299"/>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C3996F-0138-462D-B915-F7CC2E28C3AA}">
      <dsp:nvSpPr>
        <dsp:cNvPr id="0" name=""/>
        <dsp:cNvSpPr/>
      </dsp:nvSpPr>
      <dsp:spPr>
        <a:xfrm>
          <a:off x="420688" y="375874"/>
          <a:ext cx="755333" cy="7553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70DA2BD-9C73-4D05-B6D5-8CA6E9D74602}">
      <dsp:nvSpPr>
        <dsp:cNvPr id="0" name=""/>
        <dsp:cNvSpPr/>
      </dsp:nvSpPr>
      <dsp:spPr>
        <a:xfrm>
          <a:off x="1728569" y="102391"/>
          <a:ext cx="3069706" cy="130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Students with misophonia often have trouble with car rides</a:t>
          </a:r>
        </a:p>
      </dsp:txBody>
      <dsp:txXfrm>
        <a:off x="1728569" y="102391"/>
        <a:ext cx="3069706" cy="1302299"/>
      </dsp:txXfrm>
    </dsp:sp>
    <dsp:sp modelId="{12D41DB7-F01E-471F-B385-5314A9CA7D2E}">
      <dsp:nvSpPr>
        <dsp:cNvPr id="0" name=""/>
        <dsp:cNvSpPr/>
      </dsp:nvSpPr>
      <dsp:spPr>
        <a:xfrm>
          <a:off x="5365003" y="141643"/>
          <a:ext cx="1302299" cy="1302299"/>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2D4B20-B495-4CA3-9407-6B409A3EC77C}">
      <dsp:nvSpPr>
        <dsp:cNvPr id="0" name=""/>
        <dsp:cNvSpPr/>
      </dsp:nvSpPr>
      <dsp:spPr>
        <a:xfrm>
          <a:off x="5606631" y="375874"/>
          <a:ext cx="755333" cy="7553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B6586FF-BEAA-42AF-A971-F3315C5C7F24}">
      <dsp:nvSpPr>
        <dsp:cNvPr id="0" name=""/>
        <dsp:cNvSpPr/>
      </dsp:nvSpPr>
      <dsp:spPr>
        <a:xfrm>
          <a:off x="6914512" y="102391"/>
          <a:ext cx="3069706" cy="130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If possible, arrange for alternative travel arrangements for your child (although this is not always possible (i.e. driving your child and meeting up with the rest of the group)</a:t>
          </a:r>
        </a:p>
      </dsp:txBody>
      <dsp:txXfrm>
        <a:off x="6914512" y="102391"/>
        <a:ext cx="3069706" cy="1302299"/>
      </dsp:txXfrm>
    </dsp:sp>
    <dsp:sp modelId="{03A8221A-D688-49E4-AC82-88DBDD1351E0}">
      <dsp:nvSpPr>
        <dsp:cNvPr id="0" name=""/>
        <dsp:cNvSpPr/>
      </dsp:nvSpPr>
      <dsp:spPr>
        <a:xfrm>
          <a:off x="147205" y="1980107"/>
          <a:ext cx="1302299" cy="1302299"/>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35CD65-466A-45CD-9EF3-F002C9BF1D28}">
      <dsp:nvSpPr>
        <dsp:cNvPr id="0" name=""/>
        <dsp:cNvSpPr/>
      </dsp:nvSpPr>
      <dsp:spPr>
        <a:xfrm>
          <a:off x="420688" y="2253590"/>
          <a:ext cx="755333" cy="7553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91AA4F5-E2A1-4808-BCDE-97057637F1E9}">
      <dsp:nvSpPr>
        <dsp:cNvPr id="0" name=""/>
        <dsp:cNvSpPr/>
      </dsp:nvSpPr>
      <dsp:spPr>
        <a:xfrm>
          <a:off x="1728569" y="1980107"/>
          <a:ext cx="3069706" cy="130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Unfortunately, it can be very hard to accommodate trips, and some trips might not be possible for the child (such as a movie trip if your child is reactive in theatres).</a:t>
          </a:r>
        </a:p>
      </dsp:txBody>
      <dsp:txXfrm>
        <a:off x="1728569" y="1980107"/>
        <a:ext cx="3069706" cy="1302299"/>
      </dsp:txXfrm>
    </dsp:sp>
    <dsp:sp modelId="{03CCF9E5-ED8B-4647-809C-5C06352B1685}">
      <dsp:nvSpPr>
        <dsp:cNvPr id="0" name=""/>
        <dsp:cNvSpPr/>
      </dsp:nvSpPr>
      <dsp:spPr>
        <a:xfrm>
          <a:off x="5333149" y="1980107"/>
          <a:ext cx="1302299" cy="1302299"/>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F6EFF7-41A3-49CF-8E56-85CDD1C1C36A}">
      <dsp:nvSpPr>
        <dsp:cNvPr id="0" name=""/>
        <dsp:cNvSpPr/>
      </dsp:nvSpPr>
      <dsp:spPr>
        <a:xfrm>
          <a:off x="5606631" y="2253590"/>
          <a:ext cx="755333" cy="7553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94AA8E0-6C51-433B-B33D-D61BF93CAEA4}">
      <dsp:nvSpPr>
        <dsp:cNvPr id="0" name=""/>
        <dsp:cNvSpPr/>
      </dsp:nvSpPr>
      <dsp:spPr>
        <a:xfrm>
          <a:off x="6914512" y="1980107"/>
          <a:ext cx="3069706" cy="130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a:t>Comfort your child if they feel left out and consider arranging something you can do together that day, such as visiting a zoo or whatever activity you feel is appropriate</a:t>
          </a:r>
        </a:p>
      </dsp:txBody>
      <dsp:txXfrm>
        <a:off x="6914512" y="1980107"/>
        <a:ext cx="3069706" cy="13022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D55CD-520E-40CF-B2D8-5C1D9BDA5902}">
      <dsp:nvSpPr>
        <dsp:cNvPr id="0" name=""/>
        <dsp:cNvSpPr/>
      </dsp:nvSpPr>
      <dsp:spPr>
        <a:xfrm>
          <a:off x="1357738" y="534301"/>
          <a:ext cx="792597" cy="7925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9749AAD-1749-49DF-87EE-62A1777B1D05}">
      <dsp:nvSpPr>
        <dsp:cNvPr id="0" name=""/>
        <dsp:cNvSpPr/>
      </dsp:nvSpPr>
      <dsp:spPr>
        <a:xfrm>
          <a:off x="873373" y="1672963"/>
          <a:ext cx="1761328" cy="990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Parents, practitioners, teachers and school administration can work together to find what works best for the student (without impeding other students)</a:t>
          </a:r>
        </a:p>
      </dsp:txBody>
      <dsp:txXfrm>
        <a:off x="873373" y="1672963"/>
        <a:ext cx="1761328" cy="990747"/>
      </dsp:txXfrm>
    </dsp:sp>
    <dsp:sp modelId="{45761E28-3451-4331-8261-49F643DCB9C2}">
      <dsp:nvSpPr>
        <dsp:cNvPr id="0" name=""/>
        <dsp:cNvSpPr/>
      </dsp:nvSpPr>
      <dsp:spPr>
        <a:xfrm>
          <a:off x="3427298" y="534301"/>
          <a:ext cx="792597" cy="7925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822FA0B-D966-4C41-B4BC-589B5883AF38}">
      <dsp:nvSpPr>
        <dsp:cNvPr id="0" name=""/>
        <dsp:cNvSpPr/>
      </dsp:nvSpPr>
      <dsp:spPr>
        <a:xfrm>
          <a:off x="2942933" y="1672963"/>
          <a:ext cx="1761328" cy="990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Assigned seating where student is comfortable to reduce anxiety of finding their “preferred seat”</a:t>
          </a:r>
        </a:p>
      </dsp:txBody>
      <dsp:txXfrm>
        <a:off x="2942933" y="1672963"/>
        <a:ext cx="1761328" cy="990747"/>
      </dsp:txXfrm>
    </dsp:sp>
    <dsp:sp modelId="{221FC279-22DB-4F87-A832-23038AB18403}">
      <dsp:nvSpPr>
        <dsp:cNvPr id="0" name=""/>
        <dsp:cNvSpPr/>
      </dsp:nvSpPr>
      <dsp:spPr>
        <a:xfrm>
          <a:off x="5496859" y="534301"/>
          <a:ext cx="792597" cy="7925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14F8FA8-0D40-4297-B416-E8D5ECEA1E15}">
      <dsp:nvSpPr>
        <dsp:cNvPr id="0" name=""/>
        <dsp:cNvSpPr/>
      </dsp:nvSpPr>
      <dsp:spPr>
        <a:xfrm>
          <a:off x="5012494" y="1672963"/>
          <a:ext cx="1761328" cy="990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Frequent breaks </a:t>
          </a:r>
        </a:p>
      </dsp:txBody>
      <dsp:txXfrm>
        <a:off x="5012494" y="1672963"/>
        <a:ext cx="1761328" cy="990747"/>
      </dsp:txXfrm>
    </dsp:sp>
    <dsp:sp modelId="{FF394FCF-858E-4899-9B47-E46D6910CECB}">
      <dsp:nvSpPr>
        <dsp:cNvPr id="0" name=""/>
        <dsp:cNvSpPr/>
      </dsp:nvSpPr>
      <dsp:spPr>
        <a:xfrm>
          <a:off x="7566419" y="534301"/>
          <a:ext cx="792597" cy="7925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778D66B-E23E-420E-BE5F-F77110A44397}">
      <dsp:nvSpPr>
        <dsp:cNvPr id="0" name=""/>
        <dsp:cNvSpPr/>
      </dsp:nvSpPr>
      <dsp:spPr>
        <a:xfrm>
          <a:off x="7082054" y="1672963"/>
          <a:ext cx="1761328" cy="990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t>Earplugs, white-noise or sound generators, and headphones</a:t>
          </a:r>
        </a:p>
      </dsp:txBody>
      <dsp:txXfrm>
        <a:off x="7082054" y="1672963"/>
        <a:ext cx="1761328" cy="990747"/>
      </dsp:txXfrm>
    </dsp:sp>
    <dsp:sp modelId="{1DF960CA-92D0-41CC-8AA9-0A75F55D2073}">
      <dsp:nvSpPr>
        <dsp:cNvPr id="0" name=""/>
        <dsp:cNvSpPr/>
      </dsp:nvSpPr>
      <dsp:spPr>
        <a:xfrm>
          <a:off x="3427298" y="3104043"/>
          <a:ext cx="792597" cy="79259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F3CCA77-6E98-47FD-9847-9E8E2E4D9D57}">
      <dsp:nvSpPr>
        <dsp:cNvPr id="0" name=""/>
        <dsp:cNvSpPr/>
      </dsp:nvSpPr>
      <dsp:spPr>
        <a:xfrm>
          <a:off x="2942933" y="4242705"/>
          <a:ext cx="1761328" cy="990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dirty="0"/>
            <a:t>Alternative assignments for absences</a:t>
          </a:r>
        </a:p>
      </dsp:txBody>
      <dsp:txXfrm>
        <a:off x="2942933" y="4242705"/>
        <a:ext cx="1761328" cy="990747"/>
      </dsp:txXfrm>
    </dsp:sp>
    <dsp:sp modelId="{9897432D-C255-45C3-9BE7-3209E0577A5E}">
      <dsp:nvSpPr>
        <dsp:cNvPr id="0" name=""/>
        <dsp:cNvSpPr/>
      </dsp:nvSpPr>
      <dsp:spPr>
        <a:xfrm>
          <a:off x="5496859" y="3104043"/>
          <a:ext cx="792597" cy="79259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DDFB4FD-3215-4BD1-AF31-BE177325F6C9}">
      <dsp:nvSpPr>
        <dsp:cNvPr id="0" name=""/>
        <dsp:cNvSpPr/>
      </dsp:nvSpPr>
      <dsp:spPr>
        <a:xfrm>
          <a:off x="5012494" y="4242705"/>
          <a:ext cx="1761328" cy="990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US" sz="1400" kern="1200"/>
            <a:t>Testing and exams in a separate room</a:t>
          </a:r>
        </a:p>
      </dsp:txBody>
      <dsp:txXfrm>
        <a:off x="5012494" y="4242705"/>
        <a:ext cx="1761328" cy="990747"/>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8/26/2024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285221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97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3054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4211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7806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38045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2216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5621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5601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8797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7612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4884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690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881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8/26/2024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3504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1922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649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8/26/2024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9231417"/>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misophoniafoundation.com/shop/webinar-coping-with-misophonia-at-school-for-parents-of-teens-and-young-adult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amzn.to/3nadDim" TargetMode="External"/><Relationship Id="rId3" Type="http://schemas.openxmlformats.org/officeDocument/2006/relationships/hyperlink" Target="https://www.differentbrains.org/author/shaylynn-hayes/" TargetMode="External"/><Relationship Id="rId7" Type="http://schemas.openxmlformats.org/officeDocument/2006/relationships/hyperlink" Target="https://amzn.to/3BMkEKd" TargetMode="External"/><Relationship Id="rId2" Type="http://schemas.openxmlformats.org/officeDocument/2006/relationships/hyperlink" Target="http://huffpost.com/author/shaylynnhayes-703" TargetMode="External"/><Relationship Id="rId1" Type="http://schemas.openxmlformats.org/officeDocument/2006/relationships/slideLayout" Target="../slideLayouts/slideLayout2.xml"/><Relationship Id="rId6" Type="http://schemas.openxmlformats.org/officeDocument/2006/relationships/hyperlink" Target="https://books2read.com/MisophoniaMatters" TargetMode="External"/><Relationship Id="rId11" Type="http://schemas.openxmlformats.org/officeDocument/2006/relationships/image" Target="../media/image4.jpeg"/><Relationship Id="rId5" Type="http://schemas.openxmlformats.org/officeDocument/2006/relationships/hyperlink" Target="https://themighty.com/u/shaylynn-hayes/" TargetMode="External"/><Relationship Id="rId10" Type="http://schemas.openxmlformats.org/officeDocument/2006/relationships/hyperlink" Target="https://amzn.to/3kSMpda" TargetMode="External"/><Relationship Id="rId4" Type="http://schemas.openxmlformats.org/officeDocument/2006/relationships/hyperlink" Target="https://www.physiciansweekly.com/what-is-misophonia-and-what-can-you-do-for-patients" TargetMode="External"/><Relationship Id="rId9" Type="http://schemas.openxmlformats.org/officeDocument/2006/relationships/hyperlink" Target="https://amzn.to/38J4Bk3"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shaylynnraymond.com/misophonia-coachin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misophoniafoundation.com/courses/an-introduction-to-misophonia-for-clinicians/"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misophoniafoundation.com/misophonia-matters-class-on-demand/" TargetMode="External"/><Relationship Id="rId4" Type="http://schemas.openxmlformats.org/officeDocument/2006/relationships/hyperlink" Target="mailto:shaylynn@misophoniainternational.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misophoniafoundation.com/petition-to-recognize-misophonia-in-the-dsm-6-and-icd-12/"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12A7-5EE2-42F1-BF9D-4AFFF98B9118}"/>
              </a:ext>
            </a:extLst>
          </p:cNvPr>
          <p:cNvSpPr>
            <a:spLocks noGrp="1"/>
          </p:cNvSpPr>
          <p:nvPr>
            <p:ph type="ctrTitle"/>
          </p:nvPr>
        </p:nvSpPr>
        <p:spPr/>
        <p:txBody>
          <a:bodyPr/>
          <a:lstStyle/>
          <a:p>
            <a:r>
              <a:rPr lang="en-US" dirty="0"/>
              <a:t>Misophonia at school (and College)</a:t>
            </a:r>
          </a:p>
        </p:txBody>
      </p:sp>
      <p:sp>
        <p:nvSpPr>
          <p:cNvPr id="3" name="Subtitle 2">
            <a:extLst>
              <a:ext uri="{FF2B5EF4-FFF2-40B4-BE49-F238E27FC236}">
                <a16:creationId xmlns:a16="http://schemas.microsoft.com/office/drawing/2014/main" id="{98A3247B-6998-48A0-AD6C-25FE555A052A}"/>
              </a:ext>
            </a:extLst>
          </p:cNvPr>
          <p:cNvSpPr>
            <a:spLocks noGrp="1"/>
          </p:cNvSpPr>
          <p:nvPr>
            <p:ph type="subTitle" idx="1"/>
          </p:nvPr>
        </p:nvSpPr>
        <p:spPr/>
        <p:txBody>
          <a:bodyPr/>
          <a:lstStyle/>
          <a:p>
            <a:r>
              <a:rPr lang="en-US" dirty="0"/>
              <a:t>Hosted by Shaylynn Hayes-Raymond, </a:t>
            </a:r>
            <a:r>
              <a:rPr lang="en-US" dirty="0" err="1"/>
              <a:t>lct</a:t>
            </a:r>
            <a:r>
              <a:rPr lang="en-US" dirty="0"/>
              <a:t>-c</a:t>
            </a:r>
          </a:p>
          <a:p>
            <a:r>
              <a:rPr lang="en-US" dirty="0"/>
              <a:t>Download the </a:t>
            </a:r>
            <a:r>
              <a:rPr lang="en-US" dirty="0" err="1"/>
              <a:t>powerpoint</a:t>
            </a:r>
            <a:r>
              <a:rPr lang="en-US" dirty="0"/>
              <a:t>: </a:t>
            </a:r>
            <a:r>
              <a:rPr lang="en-US" dirty="0">
                <a:hlinkClick r:id="rId2"/>
              </a:rPr>
              <a:t>https://misophoniafoundation.com/shop/webinar-coping-with-misophonia-at-school-for-parents-of-teens-and-young-adults/</a:t>
            </a:r>
            <a:r>
              <a:rPr lang="en-US" dirty="0"/>
              <a:t> </a:t>
            </a:r>
          </a:p>
        </p:txBody>
      </p:sp>
    </p:spTree>
    <p:extLst>
      <p:ext uri="{BB962C8B-B14F-4D97-AF65-F5344CB8AC3E}">
        <p14:creationId xmlns:p14="http://schemas.microsoft.com/office/powerpoint/2010/main" val="3379082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5361-ACCD-D84D-873A-196581855098}"/>
              </a:ext>
            </a:extLst>
          </p:cNvPr>
          <p:cNvSpPr>
            <a:spLocks noGrp="1"/>
          </p:cNvSpPr>
          <p:nvPr>
            <p:ph type="title"/>
          </p:nvPr>
        </p:nvSpPr>
        <p:spPr/>
        <p:txBody>
          <a:bodyPr/>
          <a:lstStyle/>
          <a:p>
            <a:r>
              <a:rPr lang="en-US" dirty="0" err="1"/>
              <a:t>MisoKinesia</a:t>
            </a:r>
            <a:endParaRPr lang="en-US" dirty="0"/>
          </a:p>
        </p:txBody>
      </p:sp>
      <p:sp>
        <p:nvSpPr>
          <p:cNvPr id="3" name="Content Placeholder 2">
            <a:extLst>
              <a:ext uri="{FF2B5EF4-FFF2-40B4-BE49-F238E27FC236}">
                <a16:creationId xmlns:a16="http://schemas.microsoft.com/office/drawing/2014/main" id="{36A5A6D8-3BF9-684B-8CFD-4199F05F7C85}"/>
              </a:ext>
            </a:extLst>
          </p:cNvPr>
          <p:cNvSpPr>
            <a:spLocks noGrp="1"/>
          </p:cNvSpPr>
          <p:nvPr>
            <p:ph idx="1"/>
          </p:nvPr>
        </p:nvSpPr>
        <p:spPr>
          <a:xfrm>
            <a:off x="685800" y="1016652"/>
            <a:ext cx="10131425" cy="3649133"/>
          </a:xfrm>
        </p:spPr>
        <p:txBody>
          <a:bodyPr/>
          <a:lstStyle/>
          <a:p>
            <a:pPr marL="0" indent="0">
              <a:buNone/>
            </a:pPr>
            <a:r>
              <a:rPr lang="en-US" dirty="0"/>
              <a:t>Suggested by Schroder, et al. (2013;2018)</a:t>
            </a:r>
          </a:p>
          <a:p>
            <a:r>
              <a:rPr lang="en-US" dirty="0"/>
              <a:t>Visuals</a:t>
            </a:r>
          </a:p>
          <a:p>
            <a:r>
              <a:rPr lang="en-US" dirty="0"/>
              <a:t>Movement</a:t>
            </a:r>
          </a:p>
          <a:p>
            <a:r>
              <a:rPr lang="en-US" dirty="0"/>
              <a:t>Repetition</a:t>
            </a:r>
          </a:p>
          <a:p>
            <a:r>
              <a:rPr lang="en-US" dirty="0"/>
              <a:t>Association</a:t>
            </a:r>
          </a:p>
        </p:txBody>
      </p:sp>
    </p:spTree>
    <p:extLst>
      <p:ext uri="{BB962C8B-B14F-4D97-AF65-F5344CB8AC3E}">
        <p14:creationId xmlns:p14="http://schemas.microsoft.com/office/powerpoint/2010/main" val="2051418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range, bus, small, driving&#10;&#10;Description automatically generated">
            <a:extLst>
              <a:ext uri="{FF2B5EF4-FFF2-40B4-BE49-F238E27FC236}">
                <a16:creationId xmlns:a16="http://schemas.microsoft.com/office/drawing/2014/main" id="{FD832C89-26BB-4D99-BFBF-982BA931AC42}"/>
              </a:ext>
            </a:extLst>
          </p:cNvPr>
          <p:cNvPicPr>
            <a:picLocks noChangeAspect="1"/>
          </p:cNvPicPr>
          <p:nvPr/>
        </p:nvPicPr>
        <p:blipFill rotWithShape="1">
          <a:blip r:embed="rId2">
            <a:alphaModFix amt="25000"/>
          </a:blip>
          <a:srcRect t="4051" b="11363"/>
          <a:stretch/>
        </p:blipFill>
        <p:spPr>
          <a:xfrm>
            <a:off x="20" y="10"/>
            <a:ext cx="12191980" cy="6857990"/>
          </a:xfrm>
          <a:prstGeom prst="rect">
            <a:avLst/>
          </a:prstGeom>
        </p:spPr>
      </p:pic>
      <p:sp>
        <p:nvSpPr>
          <p:cNvPr id="2" name="Title 1">
            <a:extLst>
              <a:ext uri="{FF2B5EF4-FFF2-40B4-BE49-F238E27FC236}">
                <a16:creationId xmlns:a16="http://schemas.microsoft.com/office/drawing/2014/main" id="{5AC59BB2-A757-4C5A-9B2F-0B7981C822B4}"/>
              </a:ext>
            </a:extLst>
          </p:cNvPr>
          <p:cNvSpPr>
            <a:spLocks noGrp="1"/>
          </p:cNvSpPr>
          <p:nvPr>
            <p:ph type="title"/>
          </p:nvPr>
        </p:nvSpPr>
        <p:spPr/>
        <p:txBody>
          <a:bodyPr>
            <a:normAutofit/>
          </a:bodyPr>
          <a:lstStyle/>
          <a:p>
            <a:r>
              <a:rPr lang="en-US" b="1" dirty="0"/>
              <a:t>Concerns at School</a:t>
            </a:r>
            <a:endParaRPr lang="en-US" dirty="0"/>
          </a:p>
        </p:txBody>
      </p:sp>
      <p:sp>
        <p:nvSpPr>
          <p:cNvPr id="3" name="Content Placeholder 2">
            <a:extLst>
              <a:ext uri="{FF2B5EF4-FFF2-40B4-BE49-F238E27FC236}">
                <a16:creationId xmlns:a16="http://schemas.microsoft.com/office/drawing/2014/main" id="{C1DE5A7D-E2C1-480D-958E-C45CE79FCFC1}"/>
              </a:ext>
            </a:extLst>
          </p:cNvPr>
          <p:cNvSpPr>
            <a:spLocks noGrp="1"/>
          </p:cNvSpPr>
          <p:nvPr>
            <p:ph idx="1"/>
          </p:nvPr>
        </p:nvSpPr>
        <p:spPr>
          <a:xfrm>
            <a:off x="685801" y="1802881"/>
            <a:ext cx="10131425" cy="4963885"/>
          </a:xfrm>
        </p:spPr>
        <p:txBody>
          <a:bodyPr>
            <a:normAutofit/>
          </a:bodyPr>
          <a:lstStyle/>
          <a:p>
            <a:pPr lvl="0">
              <a:lnSpc>
                <a:spcPct val="90000"/>
              </a:lnSpc>
            </a:pPr>
            <a:r>
              <a:rPr lang="en-US" dirty="0"/>
              <a:t>Dealing with the school can be difficult in regard to any unknown disorder</a:t>
            </a:r>
          </a:p>
          <a:p>
            <a:pPr lvl="0">
              <a:lnSpc>
                <a:spcPct val="90000"/>
              </a:lnSpc>
            </a:pPr>
            <a:r>
              <a:rPr lang="en-US" dirty="0"/>
              <a:t> Often helpful for parent to reach out and/or for clinician to reach out to provide an easily understandable explanation for </a:t>
            </a:r>
            <a:r>
              <a:rPr lang="en-US" dirty="0" err="1"/>
              <a:t>misophonia</a:t>
            </a:r>
            <a:r>
              <a:rPr lang="en-US" dirty="0"/>
              <a:t> and to explain necessary accommodations in terms specific to the student</a:t>
            </a:r>
          </a:p>
          <a:p>
            <a:pPr lvl="0">
              <a:lnSpc>
                <a:spcPct val="90000"/>
              </a:lnSpc>
            </a:pPr>
            <a:r>
              <a:rPr lang="en-US" dirty="0"/>
              <a:t>Again…the brain misinterprets sounds as toxic or threatening and sets off our survival system, better known as the fight/flight response</a:t>
            </a:r>
          </a:p>
          <a:p>
            <a:pPr lvl="0">
              <a:lnSpc>
                <a:spcPct val="90000"/>
              </a:lnSpc>
            </a:pPr>
            <a:r>
              <a:rPr lang="en-US" dirty="0"/>
              <a:t>Advocating for your child; requires persistence and patience  (the variability of an individual’s reactivity may vary from day to day, or class to class)</a:t>
            </a:r>
          </a:p>
          <a:p>
            <a:pPr lvl="0">
              <a:lnSpc>
                <a:spcPct val="90000"/>
              </a:lnSpc>
            </a:pPr>
            <a:r>
              <a:rPr lang="en-US" dirty="0"/>
              <a:t>For example, school lunches can be very stressful for some students with misophonia (or even on some days and not others for some individuals)</a:t>
            </a:r>
          </a:p>
          <a:p>
            <a:pPr lvl="0">
              <a:lnSpc>
                <a:spcPct val="90000"/>
              </a:lnSpc>
            </a:pPr>
            <a:r>
              <a:rPr lang="en-US" dirty="0"/>
              <a:t>Alternatively, some individuals find the loudness of the cafeteria better than other places because the quieter repetitive sounds may be masked</a:t>
            </a:r>
          </a:p>
          <a:p>
            <a:pPr lvl="0">
              <a:lnSpc>
                <a:spcPct val="90000"/>
              </a:lnSpc>
            </a:pPr>
            <a:r>
              <a:rPr lang="en-US" dirty="0"/>
              <a:t>Level of reactivity can be highly variable in just one individual because misophonia is mediated by general health and other stressors – this is very confusing and somewhat misrepresented in the literature</a:t>
            </a:r>
          </a:p>
          <a:p>
            <a:pPr>
              <a:lnSpc>
                <a:spcPct val="90000"/>
              </a:lnSpc>
            </a:pPr>
            <a:endParaRPr lang="en-US" sz="1500" dirty="0"/>
          </a:p>
        </p:txBody>
      </p:sp>
    </p:spTree>
    <p:extLst>
      <p:ext uri="{BB962C8B-B14F-4D97-AF65-F5344CB8AC3E}">
        <p14:creationId xmlns:p14="http://schemas.microsoft.com/office/powerpoint/2010/main" val="168988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D571-1800-4627-994C-CA6C10FBEFEE}"/>
              </a:ext>
            </a:extLst>
          </p:cNvPr>
          <p:cNvSpPr>
            <a:spLocks noGrp="1"/>
          </p:cNvSpPr>
          <p:nvPr>
            <p:ph type="title"/>
          </p:nvPr>
        </p:nvSpPr>
        <p:spPr/>
        <p:txBody>
          <a:bodyPr/>
          <a:lstStyle/>
          <a:p>
            <a:r>
              <a:rPr lang="en-US" b="1" dirty="0"/>
              <a:t>School Activities   </a:t>
            </a:r>
            <a:endParaRPr lang="en-US" dirty="0"/>
          </a:p>
        </p:txBody>
      </p:sp>
      <p:sp>
        <p:nvSpPr>
          <p:cNvPr id="3" name="Content Placeholder 2">
            <a:extLst>
              <a:ext uri="{FF2B5EF4-FFF2-40B4-BE49-F238E27FC236}">
                <a16:creationId xmlns:a16="http://schemas.microsoft.com/office/drawing/2014/main" id="{B95C2462-707B-4C8D-AEDD-85B9222909F7}"/>
              </a:ext>
            </a:extLst>
          </p:cNvPr>
          <p:cNvSpPr>
            <a:spLocks noGrp="1"/>
          </p:cNvSpPr>
          <p:nvPr>
            <p:ph idx="1"/>
          </p:nvPr>
        </p:nvSpPr>
        <p:spPr>
          <a:xfrm>
            <a:off x="685801" y="1798655"/>
            <a:ext cx="10131425" cy="4220308"/>
          </a:xfrm>
        </p:spPr>
        <p:txBody>
          <a:bodyPr>
            <a:normAutofit fontScale="92500" lnSpcReduction="20000"/>
          </a:bodyPr>
          <a:lstStyle/>
          <a:p>
            <a:pPr lvl="0"/>
            <a:r>
              <a:rPr lang="en-US" dirty="0"/>
              <a:t>Encourage your child to join activities that interest them and in which the activity itself decreases nervous system reactivity </a:t>
            </a:r>
          </a:p>
          <a:p>
            <a:pPr lvl="0"/>
            <a:r>
              <a:rPr lang="en-US" dirty="0"/>
              <a:t>This is different for every child or teenager</a:t>
            </a:r>
          </a:p>
          <a:p>
            <a:pPr lvl="0"/>
            <a:r>
              <a:rPr lang="en-US" dirty="0"/>
              <a:t>Often during movement (walking or just sports) reactivity is lower</a:t>
            </a:r>
          </a:p>
          <a:p>
            <a:pPr lvl="0"/>
            <a:r>
              <a:rPr lang="en-US" dirty="0"/>
              <a:t>You may notice that when your child is moving around (i.e. outside) reactivity is decreased</a:t>
            </a:r>
          </a:p>
          <a:p>
            <a:pPr lvl="0"/>
            <a:r>
              <a:rPr lang="en-US" dirty="0"/>
              <a:t>All the senses work together to some degree, movement changes the processing of sound</a:t>
            </a:r>
          </a:p>
          <a:p>
            <a:pPr lvl="0"/>
            <a:r>
              <a:rPr lang="en-US" dirty="0"/>
              <a:t>Acoustics may also come into play</a:t>
            </a:r>
          </a:p>
          <a:p>
            <a:pPr lvl="0"/>
            <a:r>
              <a:rPr lang="en-US" dirty="0"/>
              <a:t>Speak to the teacher or parent in charge of the school activity about misophonia, bring documentation such as a letter from your child’s therapist, or the doctor’s guide provided on the Misophonia International website</a:t>
            </a:r>
          </a:p>
          <a:p>
            <a:pPr lvl="0"/>
            <a:r>
              <a:rPr lang="en-US" dirty="0"/>
              <a:t> Do not force your child to stay in an activity if it is becoming too stressful; remember, the lower your child’s overall stress, the easier it is to manage Misophonia.</a:t>
            </a:r>
          </a:p>
          <a:p>
            <a:pPr lvl="0"/>
            <a:r>
              <a:rPr lang="en-US" dirty="0"/>
              <a:t>Encourage activities and hobbies outside of school if there are no school activities your child wants to engage in</a:t>
            </a:r>
          </a:p>
          <a:p>
            <a:endParaRPr lang="en-US" dirty="0"/>
          </a:p>
        </p:txBody>
      </p:sp>
    </p:spTree>
    <p:extLst>
      <p:ext uri="{BB962C8B-B14F-4D97-AF65-F5344CB8AC3E}">
        <p14:creationId xmlns:p14="http://schemas.microsoft.com/office/powerpoint/2010/main" val="179736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6AD8-1398-4ED6-BE65-16FE2DD77F30}"/>
              </a:ext>
            </a:extLst>
          </p:cNvPr>
          <p:cNvSpPr>
            <a:spLocks noGrp="1"/>
          </p:cNvSpPr>
          <p:nvPr>
            <p:ph type="title"/>
          </p:nvPr>
        </p:nvSpPr>
        <p:spPr>
          <a:xfrm>
            <a:off x="685801" y="609600"/>
            <a:ext cx="10131425" cy="1456267"/>
          </a:xfrm>
        </p:spPr>
        <p:txBody>
          <a:bodyPr>
            <a:normAutofit/>
          </a:bodyPr>
          <a:lstStyle/>
          <a:p>
            <a:r>
              <a:rPr lang="en-US" b="1" dirty="0"/>
              <a:t>School Trips</a:t>
            </a:r>
            <a:endParaRPr lang="en-US" dirty="0"/>
          </a:p>
        </p:txBody>
      </p:sp>
      <p:graphicFrame>
        <p:nvGraphicFramePr>
          <p:cNvPr id="5" name="Content Placeholder 2">
            <a:extLst>
              <a:ext uri="{FF2B5EF4-FFF2-40B4-BE49-F238E27FC236}">
                <a16:creationId xmlns:a16="http://schemas.microsoft.com/office/drawing/2014/main" id="{A5E9E292-C756-44A4-86F1-1A6115EA0D1C}"/>
              </a:ext>
            </a:extLst>
          </p:cNvPr>
          <p:cNvGraphicFramePr>
            <a:graphicFrameLocks noGrp="1"/>
          </p:cNvGraphicFramePr>
          <p:nvPr>
            <p:ph idx="1"/>
            <p:extLst>
              <p:ext uri="{D42A27DB-BD31-4B8C-83A1-F6EECF244321}">
                <p14:modId xmlns:p14="http://schemas.microsoft.com/office/powerpoint/2010/main" val="1068617649"/>
              </p:ext>
            </p:extLst>
          </p:nvPr>
        </p:nvGraphicFramePr>
        <p:xfrm>
          <a:off x="685800" y="2406400"/>
          <a:ext cx="10131425" cy="3384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2314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tanding in front of a brick building&#10;&#10;Description automatically generated">
            <a:extLst>
              <a:ext uri="{FF2B5EF4-FFF2-40B4-BE49-F238E27FC236}">
                <a16:creationId xmlns:a16="http://schemas.microsoft.com/office/drawing/2014/main" id="{55344276-2AA4-41A7-9765-89A31AF685A0}"/>
              </a:ext>
            </a:extLst>
          </p:cNvPr>
          <p:cNvPicPr>
            <a:picLocks noChangeAspect="1"/>
          </p:cNvPicPr>
          <p:nvPr/>
        </p:nvPicPr>
        <p:blipFill rotWithShape="1">
          <a:blip r:embed="rId2">
            <a:alphaModFix amt="25000"/>
          </a:blip>
          <a:srcRect t="12019" b="3395"/>
          <a:stretch/>
        </p:blipFill>
        <p:spPr>
          <a:xfrm>
            <a:off x="20" y="10"/>
            <a:ext cx="12191980" cy="6857990"/>
          </a:xfrm>
          <a:prstGeom prst="rect">
            <a:avLst/>
          </a:prstGeom>
        </p:spPr>
      </p:pic>
      <p:sp>
        <p:nvSpPr>
          <p:cNvPr id="2" name="Title 1">
            <a:extLst>
              <a:ext uri="{FF2B5EF4-FFF2-40B4-BE49-F238E27FC236}">
                <a16:creationId xmlns:a16="http://schemas.microsoft.com/office/drawing/2014/main" id="{E9CC2C4D-4676-43BF-97C4-2D1B7A8DFAD5}"/>
              </a:ext>
            </a:extLst>
          </p:cNvPr>
          <p:cNvSpPr>
            <a:spLocks noGrp="1"/>
          </p:cNvSpPr>
          <p:nvPr>
            <p:ph type="title"/>
          </p:nvPr>
        </p:nvSpPr>
        <p:spPr/>
        <p:txBody>
          <a:bodyPr>
            <a:normAutofit/>
          </a:bodyPr>
          <a:lstStyle/>
          <a:p>
            <a:r>
              <a:rPr lang="en-US" b="1" dirty="0"/>
              <a:t>Bullying </a:t>
            </a:r>
            <a:endParaRPr lang="en-US" dirty="0"/>
          </a:p>
        </p:txBody>
      </p:sp>
      <p:sp>
        <p:nvSpPr>
          <p:cNvPr id="3" name="Content Placeholder 2">
            <a:extLst>
              <a:ext uri="{FF2B5EF4-FFF2-40B4-BE49-F238E27FC236}">
                <a16:creationId xmlns:a16="http://schemas.microsoft.com/office/drawing/2014/main" id="{E6DE6E2C-F233-480E-9014-07084C047769}"/>
              </a:ext>
            </a:extLst>
          </p:cNvPr>
          <p:cNvSpPr>
            <a:spLocks noGrp="1"/>
          </p:cNvSpPr>
          <p:nvPr>
            <p:ph idx="1"/>
          </p:nvPr>
        </p:nvSpPr>
        <p:spPr>
          <a:xfrm>
            <a:off x="685801" y="1135465"/>
            <a:ext cx="10131425" cy="5365820"/>
          </a:xfrm>
        </p:spPr>
        <p:txBody>
          <a:bodyPr>
            <a:normAutofit/>
          </a:bodyPr>
          <a:lstStyle/>
          <a:p>
            <a:pPr lvl="0">
              <a:lnSpc>
                <a:spcPct val="90000"/>
              </a:lnSpc>
            </a:pPr>
            <a:r>
              <a:rPr lang="en-US" dirty="0"/>
              <a:t>Some misophonic students have experienced other children bullying. </a:t>
            </a:r>
          </a:p>
          <a:p>
            <a:pPr lvl="0">
              <a:lnSpc>
                <a:spcPct val="90000"/>
              </a:lnSpc>
            </a:pPr>
            <a:r>
              <a:rPr lang="en-US" dirty="0"/>
              <a:t>However, this is very disheartening for the student, and can lead to an even greater aversion to school</a:t>
            </a:r>
          </a:p>
          <a:p>
            <a:pPr lvl="0">
              <a:lnSpc>
                <a:spcPct val="90000"/>
              </a:lnSpc>
            </a:pPr>
            <a:r>
              <a:rPr lang="en-US" dirty="0"/>
              <a:t>Note, this is certainly not typical, but unfortunately it does happen with misophonia as it does with other disabilities and disorders</a:t>
            </a:r>
          </a:p>
          <a:p>
            <a:pPr lvl="0">
              <a:lnSpc>
                <a:spcPct val="90000"/>
              </a:lnSpc>
            </a:pPr>
            <a:r>
              <a:rPr lang="en-US" dirty="0"/>
              <a:t>Discuss the problem of bullying with school administrators and teachers </a:t>
            </a:r>
          </a:p>
          <a:p>
            <a:pPr lvl="0">
              <a:lnSpc>
                <a:spcPct val="90000"/>
              </a:lnSpc>
            </a:pPr>
            <a:r>
              <a:rPr lang="en-US" dirty="0"/>
              <a:t>Bring documentation to explain the various impacts of the </a:t>
            </a:r>
            <a:r>
              <a:rPr lang="en-US" dirty="0" err="1"/>
              <a:t>misophonia</a:t>
            </a:r>
            <a:r>
              <a:rPr lang="en-US" dirty="0"/>
              <a:t>.</a:t>
            </a:r>
          </a:p>
          <a:p>
            <a:pPr lvl="0">
              <a:lnSpc>
                <a:spcPct val="90000"/>
              </a:lnSpc>
            </a:pPr>
            <a:r>
              <a:rPr lang="en-US" dirty="0"/>
              <a:t>Suggest ways to advocate for </a:t>
            </a:r>
            <a:r>
              <a:rPr lang="en-US" dirty="0" err="1"/>
              <a:t>misophonia</a:t>
            </a:r>
            <a:r>
              <a:rPr lang="en-US" dirty="0"/>
              <a:t> at your child’s school.</a:t>
            </a:r>
          </a:p>
          <a:p>
            <a:pPr lvl="0">
              <a:lnSpc>
                <a:spcPct val="90000"/>
              </a:lnSpc>
            </a:pPr>
            <a:r>
              <a:rPr lang="en-US" dirty="0"/>
              <a:t>Ask for a student advocate if necessary</a:t>
            </a:r>
          </a:p>
          <a:p>
            <a:pPr lvl="0">
              <a:lnSpc>
                <a:spcPct val="90000"/>
              </a:lnSpc>
            </a:pPr>
            <a:r>
              <a:rPr lang="en-US" dirty="0"/>
              <a:t>In many states other parents who have children with special needs volunteer to advocate</a:t>
            </a:r>
          </a:p>
          <a:p>
            <a:pPr lvl="0">
              <a:lnSpc>
                <a:spcPct val="90000"/>
              </a:lnSpc>
            </a:pPr>
            <a:r>
              <a:rPr lang="en-US" dirty="0"/>
              <a:t>Some volunteer advocates may even go to school meetings with you</a:t>
            </a:r>
          </a:p>
          <a:p>
            <a:pPr marL="0" indent="0">
              <a:lnSpc>
                <a:spcPct val="90000"/>
              </a:lnSpc>
              <a:buNone/>
            </a:pPr>
            <a:endParaRPr lang="en-US" sz="1700" dirty="0"/>
          </a:p>
        </p:txBody>
      </p:sp>
    </p:spTree>
    <p:extLst>
      <p:ext uri="{BB962C8B-B14F-4D97-AF65-F5344CB8AC3E}">
        <p14:creationId xmlns:p14="http://schemas.microsoft.com/office/powerpoint/2010/main" val="64648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16097-3EC6-42A1-B161-93481071BDB2}"/>
              </a:ext>
            </a:extLst>
          </p:cNvPr>
          <p:cNvSpPr>
            <a:spLocks noGrp="1"/>
          </p:cNvSpPr>
          <p:nvPr>
            <p:ph type="title"/>
          </p:nvPr>
        </p:nvSpPr>
        <p:spPr>
          <a:xfrm>
            <a:off x="960105" y="378488"/>
            <a:ext cx="10131425" cy="1456267"/>
          </a:xfrm>
        </p:spPr>
        <p:txBody>
          <a:bodyPr>
            <a:normAutofit/>
          </a:bodyPr>
          <a:lstStyle/>
          <a:p>
            <a:pPr algn="ctr"/>
            <a:r>
              <a:rPr lang="en-US" b="1" dirty="0"/>
              <a:t>Possible Accommodations </a:t>
            </a:r>
            <a:endParaRPr lang="en-US" dirty="0"/>
          </a:p>
        </p:txBody>
      </p:sp>
      <p:graphicFrame>
        <p:nvGraphicFramePr>
          <p:cNvPr id="5" name="Content Placeholder 2">
            <a:extLst>
              <a:ext uri="{FF2B5EF4-FFF2-40B4-BE49-F238E27FC236}">
                <a16:creationId xmlns:a16="http://schemas.microsoft.com/office/drawing/2014/main" id="{8E629B19-1258-4904-B8D4-FBEE43648494}"/>
              </a:ext>
            </a:extLst>
          </p:cNvPr>
          <p:cNvGraphicFramePr>
            <a:graphicFrameLocks noGrp="1"/>
          </p:cNvGraphicFramePr>
          <p:nvPr>
            <p:ph idx="1"/>
            <p:extLst>
              <p:ext uri="{D42A27DB-BD31-4B8C-83A1-F6EECF244321}">
                <p14:modId xmlns:p14="http://schemas.microsoft.com/office/powerpoint/2010/main" val="1907761516"/>
              </p:ext>
            </p:extLst>
          </p:nvPr>
        </p:nvGraphicFramePr>
        <p:xfrm>
          <a:off x="1100470" y="1337733"/>
          <a:ext cx="9716756" cy="5767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082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9AF4-B187-4637-B51B-D34774363218}"/>
              </a:ext>
            </a:extLst>
          </p:cNvPr>
          <p:cNvSpPr>
            <a:spLocks noGrp="1"/>
          </p:cNvSpPr>
          <p:nvPr>
            <p:ph type="title"/>
          </p:nvPr>
        </p:nvSpPr>
        <p:spPr/>
        <p:txBody>
          <a:bodyPr/>
          <a:lstStyle/>
          <a:p>
            <a:r>
              <a:rPr lang="en-US" b="1" dirty="0"/>
              <a:t>College</a:t>
            </a:r>
            <a:endParaRPr lang="en-US" dirty="0"/>
          </a:p>
        </p:txBody>
      </p:sp>
      <p:sp>
        <p:nvSpPr>
          <p:cNvPr id="3" name="Content Placeholder 2">
            <a:extLst>
              <a:ext uri="{FF2B5EF4-FFF2-40B4-BE49-F238E27FC236}">
                <a16:creationId xmlns:a16="http://schemas.microsoft.com/office/drawing/2014/main" id="{03DE1B74-2228-4FDD-9911-2373CCB167DD}"/>
              </a:ext>
            </a:extLst>
          </p:cNvPr>
          <p:cNvSpPr>
            <a:spLocks noGrp="1"/>
          </p:cNvSpPr>
          <p:nvPr>
            <p:ph idx="1"/>
          </p:nvPr>
        </p:nvSpPr>
        <p:spPr>
          <a:xfrm>
            <a:off x="685800" y="1507253"/>
            <a:ext cx="10131425" cy="4575349"/>
          </a:xfrm>
        </p:spPr>
        <p:txBody>
          <a:bodyPr/>
          <a:lstStyle/>
          <a:p>
            <a:pPr lvl="0"/>
            <a:r>
              <a:rPr lang="en-US" dirty="0"/>
              <a:t>Parents often wonder if their “misophonic” child will be able to successfully attend post-secondary education, in many cases, this is easier than prior education.</a:t>
            </a:r>
          </a:p>
          <a:p>
            <a:pPr lvl="0"/>
            <a:r>
              <a:rPr lang="en-US" dirty="0"/>
              <a:t>Some students do well on-campus, with the freedom to choose their own class schedules, course-load, and courses interesting to them.</a:t>
            </a:r>
          </a:p>
          <a:p>
            <a:pPr lvl="0"/>
            <a:r>
              <a:rPr lang="en-US" dirty="0"/>
              <a:t>While the college curriculum may be more difficult, students are typically going to classes all day, without breaks (and in one building). </a:t>
            </a:r>
          </a:p>
          <a:p>
            <a:pPr lvl="0"/>
            <a:r>
              <a:rPr lang="en-US" dirty="0"/>
              <a:t>For students that are unable to flourish on-campus, there are now numerous options for “distance education” for Bachelor’s, Masters’, and now even some PhD programs. </a:t>
            </a:r>
          </a:p>
          <a:p>
            <a:pPr lvl="0"/>
            <a:r>
              <a:rPr lang="en-US" dirty="0"/>
              <a:t>College offers many opportunities for students to learn at their own pace and is less rigid than elementary to high school programs.</a:t>
            </a:r>
          </a:p>
          <a:p>
            <a:pPr lvl="0"/>
            <a:r>
              <a:rPr lang="en-US" dirty="0"/>
              <a:t>There are numerous choices for program and course types (seminars, video e-learning, and e-texts), which can accommodate several different student needs. </a:t>
            </a:r>
          </a:p>
        </p:txBody>
      </p:sp>
    </p:spTree>
    <p:extLst>
      <p:ext uri="{BB962C8B-B14F-4D97-AF65-F5344CB8AC3E}">
        <p14:creationId xmlns:p14="http://schemas.microsoft.com/office/powerpoint/2010/main" val="357196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AF241-6C27-6F4C-BF89-EE4BE0ADAD81}"/>
              </a:ext>
            </a:extLst>
          </p:cNvPr>
          <p:cNvSpPr>
            <a:spLocks noGrp="1"/>
          </p:cNvSpPr>
          <p:nvPr>
            <p:ph type="title"/>
          </p:nvPr>
        </p:nvSpPr>
        <p:spPr/>
        <p:txBody>
          <a:bodyPr/>
          <a:lstStyle/>
          <a:p>
            <a:r>
              <a:rPr lang="en-US" dirty="0"/>
              <a:t>Advocating in College</a:t>
            </a:r>
          </a:p>
        </p:txBody>
      </p:sp>
      <p:sp>
        <p:nvSpPr>
          <p:cNvPr id="3" name="Rectangle 2">
            <a:extLst>
              <a:ext uri="{FF2B5EF4-FFF2-40B4-BE49-F238E27FC236}">
                <a16:creationId xmlns:a16="http://schemas.microsoft.com/office/drawing/2014/main" id="{AD39B6DB-7F2C-F44D-9560-A94FC157D29C}"/>
              </a:ext>
            </a:extLst>
          </p:cNvPr>
          <p:cNvSpPr/>
          <p:nvPr/>
        </p:nvSpPr>
        <p:spPr>
          <a:xfrm>
            <a:off x="685801" y="1997839"/>
            <a:ext cx="8458199" cy="3970318"/>
          </a:xfrm>
          <a:prstGeom prst="rect">
            <a:avLst/>
          </a:prstGeom>
        </p:spPr>
        <p:txBody>
          <a:bodyPr wrap="square">
            <a:spAutoFit/>
          </a:bodyPr>
          <a:lstStyle/>
          <a:p>
            <a:pPr marL="285750" lvl="0" indent="-285750">
              <a:buFont typeface="Arial" panose="020B0604020202020204" pitchFamily="34" charset="0"/>
              <a:buChar char="•"/>
            </a:pPr>
            <a:r>
              <a:rPr lang="en-US" dirty="0"/>
              <a:t>By college many students are able to advocate on their own and share information, some are not and it is appropriate for parents to be supportive and involved (especially the first year)</a:t>
            </a:r>
          </a:p>
          <a:p>
            <a:endParaRPr lang="en-US" dirty="0"/>
          </a:p>
          <a:p>
            <a:pPr marL="285750" indent="-285750">
              <a:buFont typeface="Arial" panose="020B0604020202020204" pitchFamily="34" charset="0"/>
              <a:buChar char="•"/>
            </a:pPr>
            <a:r>
              <a:rPr lang="en-US" dirty="0"/>
              <a:t>Know that college personnel are only allowed to speak to you about your child (age 18 and up in U.S.)</a:t>
            </a:r>
            <a:r>
              <a:rPr lang="en-US" b="1" dirty="0"/>
              <a:t> </a:t>
            </a:r>
          </a:p>
          <a:p>
            <a:endParaRPr lang="en-US" dirty="0"/>
          </a:p>
          <a:p>
            <a:pPr marL="285750" indent="-285750">
              <a:buFont typeface="Arial" panose="020B0604020202020204" pitchFamily="34" charset="0"/>
              <a:buChar char="•"/>
            </a:pPr>
            <a:r>
              <a:rPr lang="en-US" dirty="0"/>
              <a:t>This is an effort ( law  in U.S.) to protect your child’s privacy. However, FERPA form (The Family Educational Rights and Privacy Act, 1974) can be used for your child to waive this privacy allowing you to be involved. Absolutely nothing wrong with, especially first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Another option is to have therapist in touch with college if the family is comfortable with that</a:t>
            </a:r>
          </a:p>
        </p:txBody>
      </p:sp>
    </p:spTree>
    <p:extLst>
      <p:ext uri="{BB962C8B-B14F-4D97-AF65-F5344CB8AC3E}">
        <p14:creationId xmlns:p14="http://schemas.microsoft.com/office/powerpoint/2010/main" val="110729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FA2DF-3052-412E-9578-D3075D242276}"/>
              </a:ext>
            </a:extLst>
          </p:cNvPr>
          <p:cNvSpPr>
            <a:spLocks noGrp="1"/>
          </p:cNvSpPr>
          <p:nvPr>
            <p:ph type="title"/>
          </p:nvPr>
        </p:nvSpPr>
        <p:spPr>
          <a:xfrm>
            <a:off x="7865806" y="643463"/>
            <a:ext cx="3706762" cy="1608124"/>
          </a:xfrm>
        </p:spPr>
        <p:txBody>
          <a:bodyPr>
            <a:normAutofit/>
          </a:bodyPr>
          <a:lstStyle/>
          <a:p>
            <a:pPr algn="ctr"/>
            <a:r>
              <a:rPr lang="en-US" dirty="0"/>
              <a:t>More Options Today</a:t>
            </a:r>
          </a:p>
        </p:txBody>
      </p:sp>
      <p:sp>
        <p:nvSpPr>
          <p:cNvPr id="3" name="Content Placeholder 2">
            <a:extLst>
              <a:ext uri="{FF2B5EF4-FFF2-40B4-BE49-F238E27FC236}">
                <a16:creationId xmlns:a16="http://schemas.microsoft.com/office/drawing/2014/main" id="{19087280-AF9B-431B-A963-A2EE5FF1FCA6}"/>
              </a:ext>
            </a:extLst>
          </p:cNvPr>
          <p:cNvSpPr>
            <a:spLocks noGrp="1"/>
          </p:cNvSpPr>
          <p:nvPr>
            <p:ph idx="1"/>
          </p:nvPr>
        </p:nvSpPr>
        <p:spPr>
          <a:xfrm>
            <a:off x="7865806" y="1768510"/>
            <a:ext cx="3706762" cy="4455309"/>
          </a:xfrm>
        </p:spPr>
        <p:txBody>
          <a:bodyPr>
            <a:normAutofit/>
          </a:bodyPr>
          <a:lstStyle/>
          <a:p>
            <a:pPr>
              <a:lnSpc>
                <a:spcPct val="90000"/>
              </a:lnSpc>
            </a:pPr>
            <a:r>
              <a:rPr lang="en-US" dirty="0"/>
              <a:t>Some districts now have the possibility for taking some classes online, even high school.</a:t>
            </a:r>
          </a:p>
          <a:p>
            <a:pPr>
              <a:lnSpc>
                <a:spcPct val="90000"/>
              </a:lnSpc>
            </a:pPr>
            <a:r>
              <a:rPr lang="en-US" dirty="0"/>
              <a:t>Programs for online colleges and programs are becoming more abundant and affordable.</a:t>
            </a:r>
          </a:p>
          <a:p>
            <a:pPr>
              <a:lnSpc>
                <a:spcPct val="90000"/>
              </a:lnSpc>
            </a:pPr>
            <a:r>
              <a:rPr lang="en-US" dirty="0"/>
              <a:t>You and your child (or teen/young adult) should not feel ashamed of taking advantage of these options of necessary</a:t>
            </a:r>
          </a:p>
          <a:p>
            <a:pPr>
              <a:lnSpc>
                <a:spcPct val="90000"/>
              </a:lnSpc>
            </a:pPr>
            <a:r>
              <a:rPr lang="en-US" dirty="0"/>
              <a:t>Don’t panic if your child needs this one year. They may not need it next year</a:t>
            </a:r>
          </a:p>
        </p:txBody>
      </p:sp>
      <p:pic>
        <p:nvPicPr>
          <p:cNvPr id="5" name="Picture 4" descr="A picture containing table, computer&#10;&#10;Description automatically generated">
            <a:extLst>
              <a:ext uri="{FF2B5EF4-FFF2-40B4-BE49-F238E27FC236}">
                <a16:creationId xmlns:a16="http://schemas.microsoft.com/office/drawing/2014/main" id="{8294B421-233A-43C7-A6D1-31AE5264924A}"/>
              </a:ext>
            </a:extLst>
          </p:cNvPr>
          <p:cNvPicPr>
            <a:picLocks noChangeAspect="1"/>
          </p:cNvPicPr>
          <p:nvPr/>
        </p:nvPicPr>
        <p:blipFill rotWithShape="1">
          <a:blip r:embed="rId3"/>
          <a:srcRect l="5649" r="1563" b="-1"/>
          <a:stretch/>
        </p:blipFill>
        <p:spPr>
          <a:xfrm>
            <a:off x="20" y="975"/>
            <a:ext cx="7552924" cy="6858000"/>
          </a:xfrm>
          <a:prstGeom prst="rect">
            <a:avLst/>
          </a:prstGeom>
        </p:spPr>
      </p:pic>
    </p:spTree>
    <p:extLst>
      <p:ext uri="{BB962C8B-B14F-4D97-AF65-F5344CB8AC3E}">
        <p14:creationId xmlns:p14="http://schemas.microsoft.com/office/powerpoint/2010/main" val="127294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49ED-D336-4346-B517-BE4C3A4C9841}"/>
              </a:ext>
            </a:extLst>
          </p:cNvPr>
          <p:cNvSpPr>
            <a:spLocks noGrp="1"/>
          </p:cNvSpPr>
          <p:nvPr>
            <p:ph type="title"/>
          </p:nvPr>
        </p:nvSpPr>
        <p:spPr>
          <a:xfrm>
            <a:off x="4955458" y="120581"/>
            <a:ext cx="6593075" cy="1527350"/>
          </a:xfrm>
        </p:spPr>
        <p:txBody>
          <a:bodyPr>
            <a:normAutofit/>
          </a:bodyPr>
          <a:lstStyle/>
          <a:p>
            <a:r>
              <a:rPr lang="en-US" dirty="0"/>
              <a:t>Tips for Teachers</a:t>
            </a:r>
          </a:p>
        </p:txBody>
      </p:sp>
      <p:sp>
        <p:nvSpPr>
          <p:cNvPr id="3" name="Content Placeholder 2">
            <a:extLst>
              <a:ext uri="{FF2B5EF4-FFF2-40B4-BE49-F238E27FC236}">
                <a16:creationId xmlns:a16="http://schemas.microsoft.com/office/drawing/2014/main" id="{D5980862-FFAD-4446-814D-505E593768B4}"/>
              </a:ext>
            </a:extLst>
          </p:cNvPr>
          <p:cNvSpPr>
            <a:spLocks noGrp="1"/>
          </p:cNvSpPr>
          <p:nvPr>
            <p:ph idx="1"/>
          </p:nvPr>
        </p:nvSpPr>
        <p:spPr>
          <a:xfrm>
            <a:off x="4955458" y="1316333"/>
            <a:ext cx="6593075" cy="5128549"/>
          </a:xfrm>
        </p:spPr>
        <p:txBody>
          <a:bodyPr>
            <a:normAutofit/>
          </a:bodyPr>
          <a:lstStyle/>
          <a:p>
            <a:pPr lvl="0">
              <a:lnSpc>
                <a:spcPct val="90000"/>
              </a:lnSpc>
            </a:pPr>
            <a:r>
              <a:rPr lang="en-US" sz="1600" dirty="0"/>
              <a:t>Work with parents and clinicians to meet the needs of individual students</a:t>
            </a:r>
          </a:p>
          <a:p>
            <a:pPr lvl="0">
              <a:lnSpc>
                <a:spcPct val="90000"/>
              </a:lnSpc>
            </a:pPr>
            <a:r>
              <a:rPr lang="en-US" sz="1600" dirty="0"/>
              <a:t>While it is often not possible to pay attention to one student, be mindful of misophonic students’ needs, and be empathetic when approached.</a:t>
            </a:r>
          </a:p>
          <a:p>
            <a:pPr lvl="0">
              <a:lnSpc>
                <a:spcPct val="90000"/>
              </a:lnSpc>
            </a:pPr>
            <a:r>
              <a:rPr lang="en-US" sz="1600" dirty="0"/>
              <a:t>Do not feel like you need to “solve” the problem, just be supportive of the student</a:t>
            </a:r>
          </a:p>
          <a:p>
            <a:pPr lvl="0">
              <a:lnSpc>
                <a:spcPct val="90000"/>
              </a:lnSpc>
            </a:pPr>
            <a:r>
              <a:rPr lang="en-US" sz="1600" dirty="0"/>
              <a:t>Understand that students are not asking for headphones and breaks for leisure, and that these conveniences are helping them to remain calm and prevent meltdowns and shutdowns </a:t>
            </a:r>
          </a:p>
          <a:p>
            <a:pPr lvl="0">
              <a:lnSpc>
                <a:spcPct val="90000"/>
              </a:lnSpc>
            </a:pPr>
            <a:r>
              <a:rPr lang="en-US" sz="1600" dirty="0"/>
              <a:t>Understand that the child or teenager is not acting out for attention, but rather, due to an over-aroused nervous system.</a:t>
            </a:r>
          </a:p>
          <a:p>
            <a:pPr lvl="0">
              <a:lnSpc>
                <a:spcPct val="90000"/>
              </a:lnSpc>
            </a:pPr>
            <a:r>
              <a:rPr lang="en-US" sz="1600" dirty="0"/>
              <a:t>Remain in touch with parents and counsellors in regard to meltdowns and shutdowns in class and consider whether alternative arrangements might be better for the student</a:t>
            </a:r>
          </a:p>
          <a:p>
            <a:pPr lvl="0">
              <a:lnSpc>
                <a:spcPct val="90000"/>
              </a:lnSpc>
            </a:pPr>
            <a:r>
              <a:rPr lang="en-US" sz="1600" dirty="0"/>
              <a:t>Read academic reviews and papers</a:t>
            </a:r>
          </a:p>
          <a:p>
            <a:pPr lvl="0">
              <a:lnSpc>
                <a:spcPct val="90000"/>
              </a:lnSpc>
            </a:pPr>
            <a:r>
              <a:rPr lang="en-US" sz="1600" dirty="0"/>
              <a:t>Do not make assumptions about the the individual with misophonia without understanding the available research</a:t>
            </a:r>
          </a:p>
          <a:p>
            <a:pPr>
              <a:lnSpc>
                <a:spcPct val="90000"/>
              </a:lnSpc>
            </a:pPr>
            <a:endParaRPr lang="en-US" sz="1400" dirty="0"/>
          </a:p>
        </p:txBody>
      </p:sp>
      <p:pic>
        <p:nvPicPr>
          <p:cNvPr id="5" name="Picture 4">
            <a:extLst>
              <a:ext uri="{FF2B5EF4-FFF2-40B4-BE49-F238E27FC236}">
                <a16:creationId xmlns:a16="http://schemas.microsoft.com/office/drawing/2014/main" id="{BEAB34FE-A759-4F29-B636-78590D9923F4}"/>
              </a:ext>
            </a:extLst>
          </p:cNvPr>
          <p:cNvPicPr>
            <a:picLocks noChangeAspect="1"/>
          </p:cNvPicPr>
          <p:nvPr/>
        </p:nvPicPr>
        <p:blipFill rotWithShape="1">
          <a:blip r:embed="rId3"/>
          <a:srcRect l="5523" r="49523"/>
          <a:stretch/>
        </p:blipFill>
        <p:spPr>
          <a:xfrm>
            <a:off x="0" y="0"/>
            <a:ext cx="4833238" cy="6858000"/>
          </a:xfrm>
          <a:prstGeom prst="rect">
            <a:avLst/>
          </a:prstGeom>
        </p:spPr>
      </p:pic>
    </p:spTree>
    <p:extLst>
      <p:ext uri="{BB962C8B-B14F-4D97-AF65-F5344CB8AC3E}">
        <p14:creationId xmlns:p14="http://schemas.microsoft.com/office/powerpoint/2010/main" val="128768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EC3AF1D-FE09-3F1B-ECD4-12828254B0D2}"/>
              </a:ext>
            </a:extLst>
          </p:cNvPr>
          <p:cNvSpPr>
            <a:spLocks noGrp="1"/>
          </p:cNvSpPr>
          <p:nvPr>
            <p:ph type="title"/>
          </p:nvPr>
        </p:nvSpPr>
        <p:spPr>
          <a:xfrm>
            <a:off x="4465723" y="989450"/>
            <a:ext cx="5882438" cy="574655"/>
          </a:xfrm>
        </p:spPr>
        <p:txBody>
          <a:bodyPr vert="horz" lIns="91440" tIns="45720" rIns="91440" bIns="45720" rtlCol="0" anchor="t">
            <a:noAutofit/>
          </a:bodyPr>
          <a:lstStyle/>
          <a:p>
            <a:r>
              <a:rPr lang="en-US" sz="2800" dirty="0"/>
              <a:t>About Shaylynn Hayes-Raymond</a:t>
            </a:r>
          </a:p>
        </p:txBody>
      </p:sp>
      <p:sp>
        <p:nvSpPr>
          <p:cNvPr id="9" name="Content Placeholder 2">
            <a:extLst>
              <a:ext uri="{FF2B5EF4-FFF2-40B4-BE49-F238E27FC236}">
                <a16:creationId xmlns:a16="http://schemas.microsoft.com/office/drawing/2014/main" id="{BF458F26-92AC-A826-281D-2B5E5B059EA1}"/>
              </a:ext>
            </a:extLst>
          </p:cNvPr>
          <p:cNvSpPr>
            <a:spLocks noGrp="1"/>
          </p:cNvSpPr>
          <p:nvPr>
            <p:ph idx="1"/>
          </p:nvPr>
        </p:nvSpPr>
        <p:spPr>
          <a:xfrm>
            <a:off x="4465722" y="1564105"/>
            <a:ext cx="6663489" cy="4668253"/>
          </a:xfrm>
        </p:spPr>
        <p:txBody>
          <a:bodyPr vert="horz" lIns="91440" tIns="45720" rIns="91440" bIns="45720" rtlCol="0">
            <a:normAutofit/>
          </a:bodyPr>
          <a:lstStyle/>
          <a:p>
            <a:r>
              <a:rPr lang="en-US" sz="1600" dirty="0"/>
              <a:t>My name is Shaylynn Hayes-Raymond and I have been a misophonia advocate since 2015.</a:t>
            </a:r>
          </a:p>
          <a:p>
            <a:r>
              <a:rPr lang="en-US" sz="1600" dirty="0"/>
              <a:t>I suffer from misophonia and misokinesia</a:t>
            </a:r>
          </a:p>
          <a:p>
            <a:r>
              <a:rPr lang="en-US" sz="1600" dirty="0"/>
              <a:t>Recent MACP graduate and LCT-C.</a:t>
            </a:r>
          </a:p>
          <a:p>
            <a:r>
              <a:rPr lang="en-US" sz="1600" dirty="0"/>
              <a:t>I am the director of the International Misophonia Foundation</a:t>
            </a:r>
          </a:p>
          <a:p>
            <a:r>
              <a:rPr lang="en-US" sz="1600" dirty="0"/>
              <a:t>- I have published numerous books on misophonia .</a:t>
            </a:r>
          </a:p>
          <a:p>
            <a:r>
              <a:rPr lang="en-US" sz="1600" b="0" i="0" dirty="0">
                <a:effectLst/>
              </a:rPr>
              <a:t>As a misophonia advocate,</a:t>
            </a:r>
            <a:r>
              <a:rPr lang="en-US" sz="1600" dirty="0"/>
              <a:t> I have published in the following places</a:t>
            </a:r>
            <a:r>
              <a:rPr lang="en-US" sz="1600" b="0" i="0" dirty="0">
                <a:effectLst/>
              </a:rPr>
              <a:t>, including: </a:t>
            </a:r>
            <a:r>
              <a:rPr lang="en-US" sz="1600" b="0" i="0" u="none" strike="noStrike" dirty="0">
                <a:effectLst/>
                <a:hlinkClick r:id="rId2"/>
              </a:rPr>
              <a:t>The Huffington Post,</a:t>
            </a:r>
            <a:r>
              <a:rPr lang="en-US" sz="1600" b="0" i="0" dirty="0">
                <a:effectLst/>
              </a:rPr>
              <a:t> </a:t>
            </a:r>
            <a:r>
              <a:rPr lang="en-US" sz="1600" b="0" i="0" u="none" strike="noStrike" dirty="0">
                <a:effectLst/>
                <a:hlinkClick r:id="rId3"/>
              </a:rPr>
              <a:t>Different Brains</a:t>
            </a:r>
            <a:r>
              <a:rPr lang="en-US" sz="1600" b="0" i="0" dirty="0">
                <a:effectLst/>
              </a:rPr>
              <a:t>, </a:t>
            </a:r>
            <a:r>
              <a:rPr lang="en-US" sz="1600" b="0" i="0" u="none" strike="noStrike" dirty="0">
                <a:effectLst/>
                <a:hlinkClick r:id="rId4"/>
              </a:rPr>
              <a:t>Physician’s Weekly</a:t>
            </a:r>
            <a:r>
              <a:rPr lang="en-US" sz="1600" b="0" i="0" dirty="0">
                <a:effectLst/>
              </a:rPr>
              <a:t>, </a:t>
            </a:r>
            <a:r>
              <a:rPr lang="en-US" sz="1600" b="0" i="0" u="none" strike="noStrike" dirty="0">
                <a:effectLst/>
                <a:hlinkClick r:id="rId5"/>
              </a:rPr>
              <a:t>The Mighty</a:t>
            </a:r>
            <a:r>
              <a:rPr lang="en-US" sz="1600" b="0" i="0" dirty="0">
                <a:effectLst/>
              </a:rPr>
              <a:t>, as well as many more. </a:t>
            </a:r>
          </a:p>
          <a:p>
            <a:pPr>
              <a:lnSpc>
                <a:spcPct val="101000"/>
              </a:lnSpc>
            </a:pPr>
            <a:r>
              <a:rPr lang="en-US" sz="1600" b="0" i="0" dirty="0">
                <a:effectLst/>
              </a:rPr>
              <a:t>I am the author of several fiction and non-fiction books including </a:t>
            </a:r>
            <a:r>
              <a:rPr lang="en-US" sz="1600" b="0" i="1" dirty="0">
                <a:effectLst/>
                <a:hlinkClick r:id="rId6"/>
              </a:rPr>
              <a:t>Misophonia Matters</a:t>
            </a:r>
            <a:r>
              <a:rPr lang="en-US" sz="1600" b="0" i="1" dirty="0">
                <a:effectLst/>
              </a:rPr>
              <a:t>,</a:t>
            </a:r>
            <a:r>
              <a:rPr lang="en-US" sz="1600" b="0" i="0" dirty="0">
                <a:effectLst/>
              </a:rPr>
              <a:t> </a:t>
            </a:r>
            <a:r>
              <a:rPr lang="en-US" sz="1600" b="0" i="1" u="none" strike="noStrike" dirty="0">
                <a:effectLst/>
                <a:hlinkClick r:id="rId7"/>
              </a:rPr>
              <a:t>Full of Sound and Fury: Living With Misophonia</a:t>
            </a:r>
            <a:r>
              <a:rPr lang="en-US" sz="1600" b="0" i="0" dirty="0">
                <a:effectLst/>
              </a:rPr>
              <a:t>, </a:t>
            </a:r>
            <a:r>
              <a:rPr lang="en-US" sz="1600" b="0" i="1" u="none" strike="noStrike" dirty="0">
                <a:effectLst/>
                <a:hlinkClick r:id="rId8"/>
              </a:rPr>
              <a:t>Acceleration</a:t>
            </a:r>
            <a:r>
              <a:rPr lang="en-US" sz="1600" b="0" i="0" dirty="0">
                <a:effectLst/>
              </a:rPr>
              <a:t>, </a:t>
            </a:r>
            <a:r>
              <a:rPr lang="en-US" sz="1600" b="0" i="1" u="none" strike="noStrike" dirty="0">
                <a:effectLst/>
                <a:hlinkClick r:id="rId9"/>
              </a:rPr>
              <a:t>How We Survive Ourselves</a:t>
            </a:r>
            <a:r>
              <a:rPr lang="en-US" sz="1600" b="0" i="0" dirty="0">
                <a:effectLst/>
              </a:rPr>
              <a:t>, and the poetry anthology </a:t>
            </a:r>
            <a:r>
              <a:rPr lang="en-US" sz="1600" b="0" i="1" u="none" strike="noStrike" dirty="0">
                <a:effectLst/>
                <a:hlinkClick r:id="rId10"/>
              </a:rPr>
              <a:t>The World Breaks Everyone</a:t>
            </a:r>
            <a:r>
              <a:rPr lang="en-US" sz="1600" b="0" i="0" dirty="0">
                <a:effectLst/>
              </a:rPr>
              <a:t>.</a:t>
            </a:r>
          </a:p>
          <a:p>
            <a:pPr marL="0" indent="0">
              <a:lnSpc>
                <a:spcPct val="101000"/>
              </a:lnSpc>
              <a:buNone/>
            </a:pPr>
            <a:endParaRPr lang="en-US" sz="1300" dirty="0"/>
          </a:p>
        </p:txBody>
      </p:sp>
      <p:pic>
        <p:nvPicPr>
          <p:cNvPr id="11" name="Picture 10" descr="A person taking a selfie&#10;&#10;Description automatically generated">
            <a:extLst>
              <a:ext uri="{FF2B5EF4-FFF2-40B4-BE49-F238E27FC236}">
                <a16:creationId xmlns:a16="http://schemas.microsoft.com/office/drawing/2014/main" id="{3D9A372E-7EA1-C4B7-7F6C-673416AF82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29012" y="1160583"/>
            <a:ext cx="2451698" cy="4360985"/>
          </a:xfrm>
          <a:prstGeom prst="rect">
            <a:avLst/>
          </a:prstGeom>
        </p:spPr>
      </p:pic>
    </p:spTree>
    <p:extLst>
      <p:ext uri="{BB962C8B-B14F-4D97-AF65-F5344CB8AC3E}">
        <p14:creationId xmlns:p14="http://schemas.microsoft.com/office/powerpoint/2010/main" val="2107323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B8E76-B468-477F-8749-687BF1B674E1}"/>
              </a:ext>
            </a:extLst>
          </p:cNvPr>
          <p:cNvSpPr>
            <a:spLocks noGrp="1"/>
          </p:cNvSpPr>
          <p:nvPr>
            <p:ph type="title"/>
          </p:nvPr>
        </p:nvSpPr>
        <p:spPr/>
        <p:txBody>
          <a:bodyPr>
            <a:normAutofit/>
          </a:bodyPr>
          <a:lstStyle/>
          <a:p>
            <a:r>
              <a:rPr lang="en-US" b="1" dirty="0"/>
              <a:t>Tips for Parents (What to Do if a Teacher Does Not Understand Misophonia)</a:t>
            </a:r>
            <a:endParaRPr lang="en-US" dirty="0"/>
          </a:p>
        </p:txBody>
      </p:sp>
      <p:sp>
        <p:nvSpPr>
          <p:cNvPr id="3" name="Content Placeholder 2">
            <a:extLst>
              <a:ext uri="{FF2B5EF4-FFF2-40B4-BE49-F238E27FC236}">
                <a16:creationId xmlns:a16="http://schemas.microsoft.com/office/drawing/2014/main" id="{3901D15F-19D9-4CAD-9BC0-1552799C0036}"/>
              </a:ext>
            </a:extLst>
          </p:cNvPr>
          <p:cNvSpPr>
            <a:spLocks noGrp="1"/>
          </p:cNvSpPr>
          <p:nvPr>
            <p:ph idx="1"/>
          </p:nvPr>
        </p:nvSpPr>
        <p:spPr>
          <a:xfrm>
            <a:off x="685800" y="2373179"/>
            <a:ext cx="10131425" cy="3649133"/>
          </a:xfrm>
        </p:spPr>
        <p:txBody>
          <a:bodyPr>
            <a:normAutofit/>
          </a:bodyPr>
          <a:lstStyle/>
          <a:p>
            <a:pPr lvl="0"/>
            <a:r>
              <a:rPr lang="en-US" dirty="0"/>
              <a:t>Try to work with teachers, principal or school nurse when your child is having difficulty. Often finding one advocate within the school makes a very big difference (and one never knows who that person may be). </a:t>
            </a:r>
          </a:p>
          <a:p>
            <a:pPr lvl="0"/>
            <a:r>
              <a:rPr lang="en-US" dirty="0"/>
              <a:t>Don’t expect teachers, or school personnel to know about </a:t>
            </a:r>
            <a:r>
              <a:rPr lang="en-US" dirty="0" err="1"/>
              <a:t>misophonia</a:t>
            </a:r>
            <a:endParaRPr lang="en-US" dirty="0"/>
          </a:p>
          <a:p>
            <a:pPr lvl="0"/>
            <a:r>
              <a:rPr lang="en-US" dirty="0"/>
              <a:t>Try to be patient with teachers, etc. It is not the teacher or administrator’s fault that this disorder has just come to light </a:t>
            </a:r>
          </a:p>
          <a:p>
            <a:pPr lvl="0"/>
            <a:r>
              <a:rPr lang="en-US" dirty="0"/>
              <a:t>However, teachers, etc. should certainly be willing to listen to you (parents) about their child</a:t>
            </a:r>
          </a:p>
          <a:p>
            <a:pPr lvl="0"/>
            <a:r>
              <a:rPr lang="en-US" dirty="0"/>
              <a:t>While it is frustrating, educating your child’s teacher, or school is the best path to get help</a:t>
            </a:r>
          </a:p>
          <a:p>
            <a:pPr lvl="0"/>
            <a:r>
              <a:rPr lang="en-US" dirty="0"/>
              <a:t>As Dr. </a:t>
            </a:r>
            <a:r>
              <a:rPr lang="en-US" dirty="0" err="1"/>
              <a:t>Danesh’s</a:t>
            </a:r>
            <a:r>
              <a:rPr lang="en-US" dirty="0"/>
              <a:t> study supports, information is key</a:t>
            </a:r>
          </a:p>
          <a:p>
            <a:endParaRPr lang="en-US" dirty="0"/>
          </a:p>
          <a:p>
            <a:pPr lvl="0"/>
            <a:endParaRPr lang="en-US" dirty="0"/>
          </a:p>
          <a:p>
            <a:endParaRPr lang="en-US" dirty="0"/>
          </a:p>
        </p:txBody>
      </p:sp>
    </p:spTree>
    <p:extLst>
      <p:ext uri="{BB962C8B-B14F-4D97-AF65-F5344CB8AC3E}">
        <p14:creationId xmlns:p14="http://schemas.microsoft.com/office/powerpoint/2010/main" val="288419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D89AF-FA71-4C1F-856C-E4565007AA97}"/>
              </a:ext>
            </a:extLst>
          </p:cNvPr>
          <p:cNvSpPr>
            <a:spLocks noGrp="1"/>
          </p:cNvSpPr>
          <p:nvPr>
            <p:ph type="title"/>
          </p:nvPr>
        </p:nvSpPr>
        <p:spPr>
          <a:xfrm>
            <a:off x="685799" y="1150076"/>
            <a:ext cx="3659389" cy="4557849"/>
          </a:xfrm>
        </p:spPr>
        <p:txBody>
          <a:bodyPr>
            <a:normAutofit/>
          </a:bodyPr>
          <a:lstStyle/>
          <a:p>
            <a:pPr algn="r"/>
            <a:r>
              <a:rPr lang="en-US" b="1" dirty="0"/>
              <a:t>Tips for Parents (con.)</a:t>
            </a:r>
            <a:endParaRPr lang="en-US"/>
          </a:p>
        </p:txBody>
      </p:sp>
      <p:sp>
        <p:nvSpPr>
          <p:cNvPr id="3" name="Content Placeholder 2">
            <a:extLst>
              <a:ext uri="{FF2B5EF4-FFF2-40B4-BE49-F238E27FC236}">
                <a16:creationId xmlns:a16="http://schemas.microsoft.com/office/drawing/2014/main" id="{A02E4A49-111A-4C60-992F-26D240671753}"/>
              </a:ext>
            </a:extLst>
          </p:cNvPr>
          <p:cNvSpPr>
            <a:spLocks noGrp="1"/>
          </p:cNvSpPr>
          <p:nvPr>
            <p:ph idx="1"/>
          </p:nvPr>
        </p:nvSpPr>
        <p:spPr>
          <a:xfrm>
            <a:off x="4988658" y="1150076"/>
            <a:ext cx="6517543" cy="4557849"/>
          </a:xfrm>
        </p:spPr>
        <p:txBody>
          <a:bodyPr>
            <a:normAutofit/>
          </a:bodyPr>
          <a:lstStyle/>
          <a:p>
            <a:pPr lvl="0"/>
            <a:r>
              <a:rPr lang="en-US" dirty="0"/>
              <a:t>Often it is easier for both parents and school personnel if parent refers teacher to reading material</a:t>
            </a:r>
          </a:p>
          <a:p>
            <a:pPr lvl="0"/>
            <a:r>
              <a:rPr lang="en-US" dirty="0"/>
              <a:t>It is best to give a “quick read” version of </a:t>
            </a:r>
            <a:r>
              <a:rPr lang="en-US" dirty="0" err="1"/>
              <a:t>misophonia</a:t>
            </a:r>
            <a:r>
              <a:rPr lang="en-US" dirty="0"/>
              <a:t> along with academic literature (such as a recent literature review)</a:t>
            </a:r>
          </a:p>
          <a:p>
            <a:pPr lvl="0"/>
            <a:r>
              <a:rPr lang="en-US" dirty="0"/>
              <a:t>Bring printed materials such as the free guide for doctors (link here, and at the end of presentation).</a:t>
            </a:r>
          </a:p>
          <a:p>
            <a:pPr lvl="0"/>
            <a:r>
              <a:rPr lang="en-US" dirty="0"/>
              <a:t>Provide documentation and letters from your child’s personal counsellors and clinicians.</a:t>
            </a:r>
          </a:p>
          <a:p>
            <a:pPr lvl="0"/>
            <a:r>
              <a:rPr lang="en-US" dirty="0"/>
              <a:t>Try not to be too discouraged, while information on </a:t>
            </a:r>
            <a:r>
              <a:rPr lang="en-US" dirty="0" err="1"/>
              <a:t>misophonia</a:t>
            </a:r>
            <a:r>
              <a:rPr lang="en-US" dirty="0"/>
              <a:t> is growing, there are still many who have never heard of the disorder.</a:t>
            </a:r>
          </a:p>
          <a:p>
            <a:pPr marL="0" indent="0">
              <a:buNone/>
            </a:pPr>
            <a:endParaRPr lang="en-US" dirty="0"/>
          </a:p>
        </p:txBody>
      </p:sp>
    </p:spTree>
    <p:extLst>
      <p:ext uri="{BB962C8B-B14F-4D97-AF65-F5344CB8AC3E}">
        <p14:creationId xmlns:p14="http://schemas.microsoft.com/office/powerpoint/2010/main" val="35706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05ED3-D777-4E83-A3AF-CDB1C0329362}"/>
              </a:ext>
            </a:extLst>
          </p:cNvPr>
          <p:cNvSpPr>
            <a:spLocks noGrp="1"/>
          </p:cNvSpPr>
          <p:nvPr>
            <p:ph type="title"/>
          </p:nvPr>
        </p:nvSpPr>
        <p:spPr>
          <a:xfrm>
            <a:off x="332740" y="429144"/>
            <a:ext cx="5033080" cy="2018584"/>
          </a:xfrm>
        </p:spPr>
        <p:txBody>
          <a:bodyPr>
            <a:normAutofit/>
          </a:bodyPr>
          <a:lstStyle/>
          <a:p>
            <a:r>
              <a:rPr lang="en-US" b="1" dirty="0"/>
              <a:t>Tips for Homework</a:t>
            </a:r>
            <a:endParaRPr lang="en-US" dirty="0"/>
          </a:p>
        </p:txBody>
      </p:sp>
      <p:sp>
        <p:nvSpPr>
          <p:cNvPr id="3" name="Content Placeholder 2">
            <a:extLst>
              <a:ext uri="{FF2B5EF4-FFF2-40B4-BE49-F238E27FC236}">
                <a16:creationId xmlns:a16="http://schemas.microsoft.com/office/drawing/2014/main" id="{302B4EBC-7CCB-40C7-9140-3E320DF1A16B}"/>
              </a:ext>
            </a:extLst>
          </p:cNvPr>
          <p:cNvSpPr>
            <a:spLocks noGrp="1"/>
          </p:cNvSpPr>
          <p:nvPr>
            <p:ph idx="1"/>
          </p:nvPr>
        </p:nvSpPr>
        <p:spPr>
          <a:xfrm>
            <a:off x="170820" y="1688879"/>
            <a:ext cx="5717514" cy="3730685"/>
          </a:xfrm>
        </p:spPr>
        <p:txBody>
          <a:bodyPr>
            <a:normAutofit/>
          </a:bodyPr>
          <a:lstStyle/>
          <a:p>
            <a:pPr lvl="0"/>
            <a:r>
              <a:rPr lang="en-US" dirty="0"/>
              <a:t>Ensure your child has a quiet/comfortable place to complete their homework and assignments</a:t>
            </a:r>
          </a:p>
          <a:p>
            <a:pPr lvl="0"/>
            <a:r>
              <a:rPr lang="en-US" dirty="0"/>
              <a:t>Ensure your child has the appropriate time to calm down and is “regulated” before doing homework</a:t>
            </a:r>
          </a:p>
          <a:p>
            <a:pPr lvl="0"/>
            <a:r>
              <a:rPr lang="en-US" dirty="0"/>
              <a:t>Often physical activity prior to home is helpful and/or relaxation exercises</a:t>
            </a:r>
          </a:p>
          <a:p>
            <a:pPr lvl="0"/>
            <a:r>
              <a:rPr lang="en-US" dirty="0"/>
              <a:t>Occupational </a:t>
            </a:r>
            <a:r>
              <a:rPr lang="en-US" dirty="0" err="1"/>
              <a:t>Thearpists</a:t>
            </a:r>
            <a:r>
              <a:rPr lang="en-US" dirty="0"/>
              <a:t> can be very helpful in terms of assessing how to self-regulate before, during and after homework (misophonia not </a:t>
            </a:r>
            <a:r>
              <a:rPr lang="en-US" dirty="0" err="1"/>
              <a:t>spd</a:t>
            </a:r>
            <a:r>
              <a:rPr lang="en-US" dirty="0"/>
              <a:t> but some individuals have both OT’s know a great deal self-regulation based on physiology</a:t>
            </a:r>
          </a:p>
        </p:txBody>
      </p:sp>
      <p:pic>
        <p:nvPicPr>
          <p:cNvPr id="5" name="Picture 4" descr="A picture containing person, sitting, window, table&#10;&#10;Description automatically generated">
            <a:extLst>
              <a:ext uri="{FF2B5EF4-FFF2-40B4-BE49-F238E27FC236}">
                <a16:creationId xmlns:a16="http://schemas.microsoft.com/office/drawing/2014/main" id="{43902112-FE5E-48FF-8DBE-389B7A8A07E4}"/>
              </a:ext>
            </a:extLst>
          </p:cNvPr>
          <p:cNvPicPr>
            <a:picLocks noChangeAspect="1"/>
          </p:cNvPicPr>
          <p:nvPr/>
        </p:nvPicPr>
        <p:blipFill rotWithShape="1">
          <a:blip r:embed="rId3"/>
          <a:srcRect l="26487" r="-2" b="-2"/>
          <a:stretch/>
        </p:blipFill>
        <p:spPr>
          <a:xfrm>
            <a:off x="6183106" y="0"/>
            <a:ext cx="6008894" cy="6858000"/>
          </a:xfrm>
          <a:prstGeom prst="rect">
            <a:avLst/>
          </a:prstGeom>
        </p:spPr>
      </p:pic>
    </p:spTree>
    <p:extLst>
      <p:ext uri="{BB962C8B-B14F-4D97-AF65-F5344CB8AC3E}">
        <p14:creationId xmlns:p14="http://schemas.microsoft.com/office/powerpoint/2010/main" val="167384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191BD-94C9-4454-B21C-69A8BDBB3358}"/>
              </a:ext>
            </a:extLst>
          </p:cNvPr>
          <p:cNvSpPr>
            <a:spLocks noGrp="1"/>
          </p:cNvSpPr>
          <p:nvPr>
            <p:ph type="title"/>
          </p:nvPr>
        </p:nvSpPr>
        <p:spPr/>
        <p:txBody>
          <a:bodyPr/>
          <a:lstStyle/>
          <a:p>
            <a:r>
              <a:rPr lang="en-US" b="1" dirty="0"/>
              <a:t>Tips for Clinicians</a:t>
            </a:r>
            <a:endParaRPr lang="en-US" dirty="0"/>
          </a:p>
        </p:txBody>
      </p:sp>
      <p:sp>
        <p:nvSpPr>
          <p:cNvPr id="3" name="Content Placeholder 2">
            <a:extLst>
              <a:ext uri="{FF2B5EF4-FFF2-40B4-BE49-F238E27FC236}">
                <a16:creationId xmlns:a16="http://schemas.microsoft.com/office/drawing/2014/main" id="{10C259DF-19B7-421D-8CB2-B16BE449597A}"/>
              </a:ext>
            </a:extLst>
          </p:cNvPr>
          <p:cNvSpPr>
            <a:spLocks noGrp="1"/>
          </p:cNvSpPr>
          <p:nvPr>
            <p:ph idx="1"/>
          </p:nvPr>
        </p:nvSpPr>
        <p:spPr>
          <a:xfrm>
            <a:off x="685800" y="1753437"/>
            <a:ext cx="10131425" cy="4494963"/>
          </a:xfrm>
        </p:spPr>
        <p:txBody>
          <a:bodyPr/>
          <a:lstStyle/>
          <a:p>
            <a:pPr lvl="0"/>
            <a:r>
              <a:rPr lang="en-US" dirty="0"/>
              <a:t>Support patients by creating specialized accommodation plans. No child is the same, misophonic children included.</a:t>
            </a:r>
          </a:p>
          <a:p>
            <a:pPr lvl="0"/>
            <a:r>
              <a:rPr lang="en-US" dirty="0"/>
              <a:t>Understand that some accommodations might be difficult in a school setting (other students might need to eat in class/chew gum due to health, learning or developmental conditions), and work with parents and teachers to find common ground when possible. </a:t>
            </a:r>
          </a:p>
          <a:p>
            <a:pPr lvl="0"/>
            <a:r>
              <a:rPr lang="en-US" dirty="0"/>
              <a:t>Also, utilize education (downloads, literature reviews, etc.) when discussing </a:t>
            </a:r>
            <a:r>
              <a:rPr lang="en-US" dirty="0" err="1"/>
              <a:t>misophonia</a:t>
            </a:r>
            <a:r>
              <a:rPr lang="en-US" dirty="0"/>
              <a:t> with teachers, etc.</a:t>
            </a:r>
          </a:p>
          <a:p>
            <a:pPr lvl="0"/>
            <a:r>
              <a:rPr lang="en-US" dirty="0"/>
              <a:t>Have a working knowledge that allows you to briefly explain the disorder and how it affects each individual, or interacts with other issues the individual may have. This is a key point that I have repeated several times. Parents depend upon therapists, etc. to help them come up with a simple yet accurate description of misophonia</a:t>
            </a:r>
          </a:p>
          <a:p>
            <a:pPr lvl="0"/>
            <a:endParaRPr lang="en-US" dirty="0"/>
          </a:p>
          <a:p>
            <a:endParaRPr lang="en-US" dirty="0"/>
          </a:p>
        </p:txBody>
      </p:sp>
    </p:spTree>
    <p:extLst>
      <p:ext uri="{BB962C8B-B14F-4D97-AF65-F5344CB8AC3E}">
        <p14:creationId xmlns:p14="http://schemas.microsoft.com/office/powerpoint/2010/main" val="412290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alking down the street&#10;&#10;Description automatically generated">
            <a:extLst>
              <a:ext uri="{FF2B5EF4-FFF2-40B4-BE49-F238E27FC236}">
                <a16:creationId xmlns:a16="http://schemas.microsoft.com/office/drawing/2014/main" id="{340CE32B-3E86-4E2F-8AB0-1B646F5CD28C}"/>
              </a:ext>
            </a:extLst>
          </p:cNvPr>
          <p:cNvPicPr>
            <a:picLocks noChangeAspect="1"/>
          </p:cNvPicPr>
          <p:nvPr/>
        </p:nvPicPr>
        <p:blipFill rotWithShape="1">
          <a:blip r:embed="rId2">
            <a:alphaModFix amt="2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1D9BD810-3D57-40FF-B3C0-B3F20718EE14}"/>
              </a:ext>
            </a:extLst>
          </p:cNvPr>
          <p:cNvSpPr>
            <a:spLocks noGrp="1"/>
          </p:cNvSpPr>
          <p:nvPr>
            <p:ph type="title"/>
          </p:nvPr>
        </p:nvSpPr>
        <p:spPr/>
        <p:txBody>
          <a:bodyPr>
            <a:normAutofit/>
          </a:bodyPr>
          <a:lstStyle/>
          <a:p>
            <a:r>
              <a:rPr lang="en-US" b="1" dirty="0"/>
              <a:t>You and Your Child are Your Best Advocates</a:t>
            </a:r>
            <a:endParaRPr lang="en-US" dirty="0"/>
          </a:p>
        </p:txBody>
      </p:sp>
      <p:sp>
        <p:nvSpPr>
          <p:cNvPr id="3" name="Content Placeholder 2">
            <a:extLst>
              <a:ext uri="{FF2B5EF4-FFF2-40B4-BE49-F238E27FC236}">
                <a16:creationId xmlns:a16="http://schemas.microsoft.com/office/drawing/2014/main" id="{09B9CE7B-FA17-4B9C-812F-3F865B8A26EB}"/>
              </a:ext>
            </a:extLst>
          </p:cNvPr>
          <p:cNvSpPr>
            <a:spLocks noGrp="1"/>
          </p:cNvSpPr>
          <p:nvPr>
            <p:ph idx="1"/>
          </p:nvPr>
        </p:nvSpPr>
        <p:spPr>
          <a:xfrm>
            <a:off x="685801" y="1848897"/>
            <a:ext cx="10131425" cy="3942303"/>
          </a:xfrm>
        </p:spPr>
        <p:txBody>
          <a:bodyPr>
            <a:normAutofit/>
          </a:bodyPr>
          <a:lstStyle/>
          <a:p>
            <a:pPr lvl="0"/>
            <a:r>
              <a:rPr lang="en-US" dirty="0"/>
              <a:t>Nobody understands your child’s needs better than you and your child.</a:t>
            </a:r>
          </a:p>
          <a:p>
            <a:pPr lvl="0"/>
            <a:r>
              <a:rPr lang="en-US" dirty="0"/>
              <a:t>Advocacy is an on-going process, and will likely be important through primary school to the workplace. </a:t>
            </a:r>
          </a:p>
          <a:p>
            <a:pPr lvl="0"/>
            <a:r>
              <a:rPr lang="en-US" dirty="0"/>
              <a:t>It is important that your child is knowledgeable about the disorder and able to calmly explain misophonia without “lashing out” or accusing the “offender”. This takes psychoeducation and skill building</a:t>
            </a:r>
          </a:p>
          <a:p>
            <a:pPr lvl="0"/>
            <a:r>
              <a:rPr lang="en-US" dirty="0"/>
              <a:t>There will always be somebody who doesn’t “get” </a:t>
            </a:r>
            <a:r>
              <a:rPr lang="en-US" dirty="0" err="1"/>
              <a:t>misophonia</a:t>
            </a:r>
            <a:r>
              <a:rPr lang="en-US" dirty="0"/>
              <a:t> or understand the disorder. Instead of being angry or discouraged, first try to calmly explain </a:t>
            </a:r>
            <a:r>
              <a:rPr lang="en-US" dirty="0" err="1"/>
              <a:t>misophonia</a:t>
            </a:r>
            <a:r>
              <a:rPr lang="en-US" dirty="0"/>
              <a:t> and its adverse effects. </a:t>
            </a:r>
          </a:p>
          <a:p>
            <a:pPr lvl="0"/>
            <a:r>
              <a:rPr lang="en-US" dirty="0"/>
              <a:t>The best way to increase knowledge on misophonia is to share information!</a:t>
            </a:r>
          </a:p>
          <a:p>
            <a:endParaRPr lang="en-US" dirty="0"/>
          </a:p>
        </p:txBody>
      </p:sp>
    </p:spTree>
    <p:extLst>
      <p:ext uri="{BB962C8B-B14F-4D97-AF65-F5344CB8AC3E}">
        <p14:creationId xmlns:p14="http://schemas.microsoft.com/office/powerpoint/2010/main" val="418092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B463E-3DAF-D8D7-B22F-4EDFCE352CB5}"/>
              </a:ext>
            </a:extLst>
          </p:cNvPr>
          <p:cNvSpPr>
            <a:spLocks noGrp="1"/>
          </p:cNvSpPr>
          <p:nvPr>
            <p:ph type="title"/>
          </p:nvPr>
        </p:nvSpPr>
        <p:spPr/>
        <p:txBody>
          <a:bodyPr/>
          <a:lstStyle/>
          <a:p>
            <a:r>
              <a:rPr lang="en-US" b="1" dirty="0"/>
              <a:t>Misophonia Coping Skills Coaching </a:t>
            </a:r>
            <a:endParaRPr lang="en-US" dirty="0"/>
          </a:p>
        </p:txBody>
      </p:sp>
      <p:sp>
        <p:nvSpPr>
          <p:cNvPr id="3" name="Content Placeholder 2">
            <a:extLst>
              <a:ext uri="{FF2B5EF4-FFF2-40B4-BE49-F238E27FC236}">
                <a16:creationId xmlns:a16="http://schemas.microsoft.com/office/drawing/2014/main" id="{F914C812-F49D-7B1D-4735-25721315A752}"/>
              </a:ext>
            </a:extLst>
          </p:cNvPr>
          <p:cNvSpPr>
            <a:spLocks noGrp="1"/>
          </p:cNvSpPr>
          <p:nvPr>
            <p:ph idx="1"/>
          </p:nvPr>
        </p:nvSpPr>
        <p:spPr/>
        <p:txBody>
          <a:bodyPr>
            <a:normAutofit fontScale="85000" lnSpcReduction="20000"/>
          </a:bodyPr>
          <a:lstStyle/>
          <a:p>
            <a:r>
              <a:rPr lang="en-US" b="1" dirty="0">
                <a:effectLst/>
                <a:latin typeface="Playfair Display" panose="00000500000000000000" pitchFamily="2" charset="0"/>
              </a:rPr>
              <a:t>What the Coaching Program Entails</a:t>
            </a:r>
            <a:r>
              <a:rPr lang="en-US" b="1" dirty="0">
                <a:effectLst/>
              </a:rPr>
              <a:t> </a:t>
            </a:r>
            <a:br>
              <a:rPr lang="en-US" b="1" dirty="0">
                <a:effectLst/>
              </a:rPr>
            </a:br>
            <a:r>
              <a:rPr lang="en-US" b="1" dirty="0">
                <a:effectLst/>
              </a:rPr>
              <a:t>This program is suitable for teens, young adults, and adults with misophonia.</a:t>
            </a:r>
          </a:p>
          <a:p>
            <a:r>
              <a:rPr lang="en-US" dirty="0">
                <a:effectLst/>
              </a:rPr>
              <a:t>This package includes 8 coaching sessions with Shaylynn Hayes-Raymond. Coaching sessions are NOT therapy sessions. All coaching sessions are offered as an experience-based skills building session, and do not have the same goals as therapeutic relationships. This is pre-pay only. This package is limited to space and availability. These sessions are designed to last 2 months with 1 appointment per week on the same day/time each week. </a:t>
            </a:r>
            <a:br>
              <a:rPr lang="en-US" dirty="0">
                <a:effectLst/>
              </a:rPr>
            </a:br>
            <a:br>
              <a:rPr lang="en-US" dirty="0">
                <a:effectLst/>
              </a:rPr>
            </a:br>
            <a:r>
              <a:rPr lang="en-US" b="1" dirty="0">
                <a:effectLst/>
                <a:latin typeface="Cabin"/>
              </a:rPr>
              <a:t>Cost $1000 USD for 8 coaching sessions </a:t>
            </a:r>
            <a:r>
              <a:rPr lang="en-US" dirty="0">
                <a:effectLst/>
              </a:rPr>
              <a:t> </a:t>
            </a:r>
            <a:br>
              <a:rPr lang="en-US" dirty="0">
                <a:effectLst/>
              </a:rPr>
            </a:br>
            <a:r>
              <a:rPr lang="en-US" dirty="0">
                <a:effectLst/>
              </a:rPr>
              <a:t>Taxes and fees not included. If you need to reschedule one of the sessions please do so 48 hours before-hand. </a:t>
            </a:r>
            <a:br>
              <a:rPr lang="en-US" dirty="0">
                <a:effectLst/>
              </a:rPr>
            </a:br>
            <a:br>
              <a:rPr lang="en-US" dirty="0">
                <a:effectLst/>
              </a:rPr>
            </a:br>
            <a:r>
              <a:rPr lang="en-US" b="1" dirty="0">
                <a:effectLst/>
              </a:rPr>
              <a:t>Session 1:</a:t>
            </a:r>
            <a:r>
              <a:rPr lang="en-US" dirty="0">
                <a:effectLst/>
              </a:rPr>
              <a:t> Initial appointment. Psychoeducation mixed with learning about the client.</a:t>
            </a:r>
            <a:br>
              <a:rPr lang="en-US" dirty="0">
                <a:effectLst/>
              </a:rPr>
            </a:br>
            <a:r>
              <a:rPr lang="en-US" b="1" dirty="0">
                <a:effectLst/>
              </a:rPr>
              <a:t>Session 2:</a:t>
            </a:r>
            <a:r>
              <a:rPr lang="en-US" dirty="0">
                <a:effectLst/>
              </a:rPr>
              <a:t> Misophonia self-assessment followed by debriefing and seeing the client’s perspective on the assessment.</a:t>
            </a:r>
            <a:br>
              <a:rPr lang="en-US" dirty="0">
                <a:effectLst/>
              </a:rPr>
            </a:br>
            <a:r>
              <a:rPr lang="en-US" b="1" dirty="0">
                <a:effectLst/>
              </a:rPr>
              <a:t>Session 3:</a:t>
            </a:r>
            <a:r>
              <a:rPr lang="en-US" dirty="0">
                <a:effectLst/>
              </a:rPr>
              <a:t> More psychoeducation/skills building with cognitive and sensory-based strategies.</a:t>
            </a:r>
            <a:br>
              <a:rPr lang="en-US" dirty="0">
                <a:effectLst/>
              </a:rPr>
            </a:br>
            <a:r>
              <a:rPr lang="en-US" b="1" dirty="0">
                <a:effectLst/>
              </a:rPr>
              <a:t>Session 4, 5, 6, &amp; 7:</a:t>
            </a:r>
            <a:r>
              <a:rPr lang="en-US" dirty="0">
                <a:effectLst/>
              </a:rPr>
              <a:t> More focus on coping skills, building strategies, and the sensory diet.</a:t>
            </a:r>
            <a:br>
              <a:rPr lang="en-US" dirty="0">
                <a:effectLst/>
              </a:rPr>
            </a:br>
            <a:r>
              <a:rPr lang="en-US" b="1" dirty="0">
                <a:effectLst/>
              </a:rPr>
              <a:t>Session 8:</a:t>
            </a:r>
            <a:r>
              <a:rPr lang="en-US" dirty="0">
                <a:effectLst/>
              </a:rPr>
              <a:t> Misophonia assessment and debriefing on the coaching process. </a:t>
            </a:r>
            <a:br>
              <a:rPr lang="en-US" dirty="0">
                <a:effectLst/>
              </a:rPr>
            </a:br>
            <a:br>
              <a:rPr lang="en-US" dirty="0">
                <a:effectLst/>
              </a:rPr>
            </a:br>
            <a:br>
              <a:rPr lang="en-US" dirty="0">
                <a:effectLst/>
              </a:rPr>
            </a:br>
            <a:r>
              <a:rPr lang="en-US" u="sng" dirty="0">
                <a:effectLst/>
                <a:latin typeface="Cabin"/>
              </a:rPr>
              <a:t>This coaching program is offered worldwide through Zoom. </a:t>
            </a:r>
            <a:r>
              <a:rPr lang="en-US" u="sng" dirty="0">
                <a:effectLst/>
                <a:latin typeface="Cabin"/>
                <a:hlinkClick r:id="rId2"/>
              </a:rPr>
              <a:t>https://shaylynnraymond.com/misophonia-coaching/</a:t>
            </a:r>
            <a:r>
              <a:rPr lang="en-US" u="sng" dirty="0">
                <a:effectLst/>
                <a:latin typeface="Cabin"/>
              </a:rPr>
              <a:t> </a:t>
            </a:r>
            <a:endParaRPr lang="en-US" dirty="0">
              <a:effectLst/>
            </a:endParaRPr>
          </a:p>
          <a:p>
            <a:endParaRPr lang="en-US" dirty="0"/>
          </a:p>
        </p:txBody>
      </p:sp>
    </p:spTree>
    <p:extLst>
      <p:ext uri="{BB962C8B-B14F-4D97-AF65-F5344CB8AC3E}">
        <p14:creationId xmlns:p14="http://schemas.microsoft.com/office/powerpoint/2010/main" val="510164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810B-5972-4476-8432-68F9CBB3EBE9}"/>
              </a:ext>
            </a:extLst>
          </p:cNvPr>
          <p:cNvSpPr>
            <a:spLocks noGrp="1"/>
          </p:cNvSpPr>
          <p:nvPr>
            <p:ph type="title"/>
          </p:nvPr>
        </p:nvSpPr>
        <p:spPr>
          <a:xfrm>
            <a:off x="1030287" y="0"/>
            <a:ext cx="10131425" cy="1784513"/>
          </a:xfrm>
        </p:spPr>
        <p:txBody>
          <a:bodyPr/>
          <a:lstStyle/>
          <a:p>
            <a:pPr algn="ctr"/>
            <a:r>
              <a:rPr lang="en-US" dirty="0"/>
              <a:t>References</a:t>
            </a:r>
          </a:p>
        </p:txBody>
      </p:sp>
      <p:sp>
        <p:nvSpPr>
          <p:cNvPr id="7" name="Content Placeholder 6">
            <a:extLst>
              <a:ext uri="{FF2B5EF4-FFF2-40B4-BE49-F238E27FC236}">
                <a16:creationId xmlns:a16="http://schemas.microsoft.com/office/drawing/2014/main" id="{3962EB26-D37D-435D-902C-A12B4366AB8E}"/>
              </a:ext>
            </a:extLst>
          </p:cNvPr>
          <p:cNvSpPr>
            <a:spLocks noGrp="1"/>
          </p:cNvSpPr>
          <p:nvPr>
            <p:ph idx="1"/>
          </p:nvPr>
        </p:nvSpPr>
        <p:spPr>
          <a:xfrm>
            <a:off x="361740" y="1386673"/>
            <a:ext cx="11679534" cy="5320601"/>
          </a:xfrm>
        </p:spPr>
        <p:txBody>
          <a:bodyPr>
            <a:normAutofit fontScale="92500" lnSpcReduction="20000"/>
          </a:bodyPr>
          <a:lstStyle/>
          <a:p>
            <a:r>
              <a:rPr lang="en-US" dirty="0" err="1"/>
              <a:t>Brout</a:t>
            </a:r>
            <a:r>
              <a:rPr lang="en-US" dirty="0"/>
              <a:t>, J., Edelstein, M., </a:t>
            </a:r>
            <a:r>
              <a:rPr lang="en-US" dirty="0" err="1"/>
              <a:t>Erfanian</a:t>
            </a:r>
            <a:r>
              <a:rPr lang="en-US" dirty="0"/>
              <a:t>, M., </a:t>
            </a:r>
            <a:r>
              <a:rPr lang="en-US" dirty="0" err="1"/>
              <a:t>Mannino</a:t>
            </a:r>
            <a:r>
              <a:rPr lang="en-US" dirty="0"/>
              <a:t>, M., Miller, L.J., </a:t>
            </a:r>
            <a:r>
              <a:rPr lang="en-US" dirty="0" err="1"/>
              <a:t>Rouw</a:t>
            </a:r>
            <a:r>
              <a:rPr lang="en-US" dirty="0"/>
              <a:t>, R.,...Rosenthal, M.Z. (2018). Investigating </a:t>
            </a:r>
            <a:r>
              <a:rPr lang="en-US" dirty="0" err="1"/>
              <a:t>misophonia</a:t>
            </a:r>
            <a:r>
              <a:rPr lang="en-US" dirty="0"/>
              <a:t>: A review of the empirical literature, clinical implications, and a research agenda. </a:t>
            </a:r>
            <a:r>
              <a:rPr lang="en-US" i="1" dirty="0"/>
              <a:t>Frontiers in Neuroscience, 12</a:t>
            </a:r>
            <a:r>
              <a:rPr lang="en-US" dirty="0"/>
              <a:t>(36), 1-13. doi:10.3389/fnins2018.00036.</a:t>
            </a:r>
          </a:p>
          <a:p>
            <a:r>
              <a:rPr lang="en-US" dirty="0"/>
              <a:t>Davies, P.L., &amp; Gavin, W.J. (2007). Validating the diagnosis of sensory processing disorders using EEG technology. </a:t>
            </a:r>
            <a:r>
              <a:rPr lang="en-US" i="1" dirty="0"/>
              <a:t>Am. J. </a:t>
            </a:r>
            <a:r>
              <a:rPr lang="en-US" i="1" dirty="0" err="1"/>
              <a:t>Occup</a:t>
            </a:r>
            <a:r>
              <a:rPr lang="en-US" i="1" dirty="0"/>
              <a:t>. </a:t>
            </a:r>
            <a:r>
              <a:rPr lang="en-US" i="1" dirty="0" err="1"/>
              <a:t>Ther</a:t>
            </a:r>
            <a:r>
              <a:rPr lang="en-US" i="1" dirty="0"/>
              <a:t>., 61</a:t>
            </a:r>
            <a:r>
              <a:rPr lang="en-US" dirty="0"/>
              <a:t>, 176-189. doi:10.5014/ajot.61.2.176. </a:t>
            </a:r>
          </a:p>
          <a:p>
            <a:r>
              <a:rPr lang="en-US" dirty="0"/>
              <a:t>Goldstein, D.S. (2010). Adrenal responses to stress. </a:t>
            </a:r>
            <a:r>
              <a:rPr lang="en-US" i="1" dirty="0"/>
              <a:t>Cell. Mol. </a:t>
            </a:r>
            <a:r>
              <a:rPr lang="en-US" i="1" dirty="0" err="1"/>
              <a:t>Neurobiol</a:t>
            </a:r>
            <a:r>
              <a:rPr lang="en-US" i="1" dirty="0"/>
              <a:t>., 30</a:t>
            </a:r>
            <a:r>
              <a:rPr lang="en-US" dirty="0"/>
              <a:t>(8), 1433-1440. doi:10.1007/s10571-010-9606-9. </a:t>
            </a:r>
          </a:p>
          <a:p>
            <a:r>
              <a:rPr lang="en-US" dirty="0" err="1"/>
              <a:t>Jastreboff</a:t>
            </a:r>
            <a:r>
              <a:rPr lang="en-US" dirty="0"/>
              <a:t>, M.M., &amp; </a:t>
            </a:r>
            <a:r>
              <a:rPr lang="en-US" dirty="0" err="1"/>
              <a:t>Jastreboff</a:t>
            </a:r>
            <a:r>
              <a:rPr lang="en-US" dirty="0"/>
              <a:t>, P.J. (2001). Components of decreased sound tolerance: hyperacusis, </a:t>
            </a:r>
            <a:r>
              <a:rPr lang="en-US" dirty="0" err="1"/>
              <a:t>misophonia</a:t>
            </a:r>
            <a:r>
              <a:rPr lang="en-US" dirty="0"/>
              <a:t>, phonophobia. </a:t>
            </a:r>
            <a:r>
              <a:rPr lang="en-US" i="1" dirty="0"/>
              <a:t>ITHS News Lett., 2, </a:t>
            </a:r>
            <a:r>
              <a:rPr lang="en-US" dirty="0"/>
              <a:t>5-7. </a:t>
            </a:r>
          </a:p>
          <a:p>
            <a:r>
              <a:rPr lang="en-US" dirty="0"/>
              <a:t>Kumar, S., Hancock, O.T., Sedley, W., Winston, J.S., Callaghan, M.F., Allen, M.,...Griffiths, T.D. (2017). The brain basis for </a:t>
            </a:r>
            <a:r>
              <a:rPr lang="en-US" dirty="0" err="1"/>
              <a:t>misophonia</a:t>
            </a:r>
            <a:r>
              <a:rPr lang="en-US" dirty="0"/>
              <a:t>. </a:t>
            </a:r>
            <a:r>
              <a:rPr lang="en-US" i="1" dirty="0" err="1"/>
              <a:t>Curr</a:t>
            </a:r>
            <a:r>
              <a:rPr lang="en-US" i="1" dirty="0"/>
              <a:t>. Biology, 27, </a:t>
            </a:r>
            <a:r>
              <a:rPr lang="en-US" dirty="0"/>
              <a:t>527-533. doi:10.1016/j.cub.2016.12.048.</a:t>
            </a:r>
          </a:p>
          <a:p>
            <a:r>
              <a:rPr lang="en-US" dirty="0"/>
              <a:t>Porcaro, C.K., </a:t>
            </a:r>
            <a:r>
              <a:rPr lang="en-US" dirty="0" err="1"/>
              <a:t>Alavai</a:t>
            </a:r>
            <a:r>
              <a:rPr lang="en-US" dirty="0"/>
              <a:t>, E., </a:t>
            </a:r>
            <a:r>
              <a:rPr lang="en-US" dirty="0" err="1"/>
              <a:t>Gollery</a:t>
            </a:r>
            <a:r>
              <a:rPr lang="en-US" dirty="0"/>
              <a:t>, T., &amp; </a:t>
            </a:r>
            <a:r>
              <a:rPr lang="en-US" dirty="0" err="1"/>
              <a:t>Danesh</a:t>
            </a:r>
            <a:r>
              <a:rPr lang="en-US" dirty="0"/>
              <a:t>, A. (2019). Misophonia: Awareness and responsiveness among academics. </a:t>
            </a:r>
            <a:r>
              <a:rPr lang="en-US" i="1" dirty="0"/>
              <a:t>Journal of Postsecondary Education and Disability, 32</a:t>
            </a:r>
            <a:r>
              <a:rPr lang="en-US" dirty="0"/>
              <a:t>(2), 107-118. </a:t>
            </a:r>
          </a:p>
          <a:p>
            <a:r>
              <a:rPr lang="en-US" dirty="0" err="1"/>
              <a:t>Rouw</a:t>
            </a:r>
            <a:r>
              <a:rPr lang="en-US" dirty="0"/>
              <a:t>, R., &amp; </a:t>
            </a:r>
            <a:r>
              <a:rPr lang="en-US" dirty="0" err="1"/>
              <a:t>Erfanian</a:t>
            </a:r>
            <a:r>
              <a:rPr lang="en-US" dirty="0"/>
              <a:t>, M. (2018). A large-scale study of </a:t>
            </a:r>
            <a:r>
              <a:rPr lang="en-US" dirty="0" err="1"/>
              <a:t>misophonia</a:t>
            </a:r>
            <a:r>
              <a:rPr lang="en-US" dirty="0"/>
              <a:t>. </a:t>
            </a:r>
            <a:r>
              <a:rPr lang="en-US" i="1" dirty="0"/>
              <a:t>Journal of Clinical Psychology, 74</a:t>
            </a:r>
            <a:r>
              <a:rPr lang="en-US" dirty="0"/>
              <a:t>(3), 453-479. doi:10.1002/jclp.22500.</a:t>
            </a:r>
          </a:p>
          <a:p>
            <a:r>
              <a:rPr lang="en-US" dirty="0" err="1"/>
              <a:t>Schröder</a:t>
            </a:r>
            <a:r>
              <a:rPr lang="en-US" dirty="0"/>
              <a:t>, A., van </a:t>
            </a:r>
            <a:r>
              <a:rPr lang="en-US" dirty="0" err="1"/>
              <a:t>Wingen</a:t>
            </a:r>
            <a:r>
              <a:rPr lang="en-US" dirty="0"/>
              <a:t>, G., </a:t>
            </a:r>
            <a:r>
              <a:rPr lang="en-US" dirty="0" err="1"/>
              <a:t>Eijsker</a:t>
            </a:r>
            <a:r>
              <a:rPr lang="en-US" dirty="0"/>
              <a:t>, N., San Giorgi, R., </a:t>
            </a:r>
            <a:r>
              <a:rPr lang="en-US" dirty="0" err="1"/>
              <a:t>Vulink</a:t>
            </a:r>
            <a:r>
              <a:rPr lang="en-US" dirty="0"/>
              <a:t>, N.C., </a:t>
            </a:r>
            <a:r>
              <a:rPr lang="en-US" dirty="0" err="1"/>
              <a:t>Turbyne</a:t>
            </a:r>
            <a:r>
              <a:rPr lang="en-US" dirty="0"/>
              <a:t>, C., &amp; Denys, D. (2019). Misophonia is associated with altered brain activity in the auditory cortex and salience network. </a:t>
            </a:r>
            <a:r>
              <a:rPr lang="en-US" i="1" dirty="0"/>
              <a:t>Scientific Reports, 9</a:t>
            </a:r>
            <a:r>
              <a:rPr lang="en-US" dirty="0"/>
              <a:t>(7542), 1-9. doi:10.1038/s41598-019-44084-4.  </a:t>
            </a:r>
          </a:p>
          <a:p>
            <a:r>
              <a:rPr lang="en-US" dirty="0"/>
              <a:t>Simonetti, P., &amp; </a:t>
            </a:r>
            <a:r>
              <a:rPr lang="en-US" dirty="0" err="1"/>
              <a:t>Oiticica</a:t>
            </a:r>
            <a:r>
              <a:rPr lang="en-US" dirty="0"/>
              <a:t>, J. (2015). Tinnitus neural mechanisms and structural changes in the brain: The contribution of neuroimaging research. </a:t>
            </a:r>
            <a:r>
              <a:rPr lang="en-US" i="1" dirty="0"/>
              <a:t>Int. Arch. </a:t>
            </a:r>
            <a:r>
              <a:rPr lang="en-US" i="1" dirty="0" err="1"/>
              <a:t>Otorhinolaryngol</a:t>
            </a:r>
            <a:r>
              <a:rPr lang="en-US" i="1" dirty="0"/>
              <a:t>., 19, </a:t>
            </a:r>
            <a:r>
              <a:rPr lang="en-US" dirty="0"/>
              <a:t>259-265. doi:10.1055/s-0035-1548671.</a:t>
            </a:r>
            <a:r>
              <a:rPr lang="en-US" i="1" dirty="0"/>
              <a:t> </a:t>
            </a:r>
            <a:endParaRPr lang="en-US" dirty="0"/>
          </a:p>
          <a:p>
            <a:endParaRPr lang="en-US" dirty="0"/>
          </a:p>
        </p:txBody>
      </p:sp>
    </p:spTree>
    <p:extLst>
      <p:ext uri="{BB962C8B-B14F-4D97-AF65-F5344CB8AC3E}">
        <p14:creationId xmlns:p14="http://schemas.microsoft.com/office/powerpoint/2010/main" val="1194698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DA78E-3D6C-061D-FA4E-ABE2AB7C845A}"/>
              </a:ext>
            </a:extLst>
          </p:cNvPr>
          <p:cNvSpPr>
            <a:spLocks noGrp="1"/>
          </p:cNvSpPr>
          <p:nvPr>
            <p:ph type="title"/>
          </p:nvPr>
        </p:nvSpPr>
        <p:spPr/>
        <p:txBody>
          <a:bodyPr>
            <a:normAutofit fontScale="90000"/>
          </a:bodyPr>
          <a:lstStyle/>
          <a:p>
            <a:r>
              <a:rPr lang="en-US" b="1" dirty="0"/>
              <a:t>Misophonia Matters Class for Adults and Teens (On Demand) </a:t>
            </a:r>
            <a:br>
              <a:rPr lang="en-US" b="1" dirty="0"/>
            </a:br>
            <a:endParaRPr lang="en-US" dirty="0"/>
          </a:p>
        </p:txBody>
      </p:sp>
      <p:pic>
        <p:nvPicPr>
          <p:cNvPr id="5" name="Content Placeholder 4" descr="A computer on a table&#10;&#10;Description automatically generated">
            <a:extLst>
              <a:ext uri="{FF2B5EF4-FFF2-40B4-BE49-F238E27FC236}">
                <a16:creationId xmlns:a16="http://schemas.microsoft.com/office/drawing/2014/main" id="{D83E69A3-F1DE-AB3F-BB9F-3B66A351A5FD}"/>
              </a:ext>
            </a:extLst>
          </p:cNvPr>
          <p:cNvPicPr>
            <a:picLocks noGrp="1" noChangeAspect="1"/>
          </p:cNvPicPr>
          <p:nvPr>
            <p:ph idx="1"/>
          </p:nvPr>
        </p:nvPicPr>
        <p:blipFill>
          <a:blip r:embed="rId2"/>
          <a:stretch>
            <a:fillRect/>
          </a:stretch>
        </p:blipFill>
        <p:spPr>
          <a:xfrm>
            <a:off x="189769" y="1742145"/>
            <a:ext cx="5111571" cy="3649662"/>
          </a:xfrm>
        </p:spPr>
      </p:pic>
      <p:sp>
        <p:nvSpPr>
          <p:cNvPr id="7" name="TextBox 6">
            <a:extLst>
              <a:ext uri="{FF2B5EF4-FFF2-40B4-BE49-F238E27FC236}">
                <a16:creationId xmlns:a16="http://schemas.microsoft.com/office/drawing/2014/main" id="{D88CAC3B-3105-6ABA-F082-13177B1DD136}"/>
              </a:ext>
            </a:extLst>
          </p:cNvPr>
          <p:cNvSpPr txBox="1"/>
          <p:nvPr/>
        </p:nvSpPr>
        <p:spPr>
          <a:xfrm>
            <a:off x="5528441" y="1466193"/>
            <a:ext cx="6096000" cy="4247317"/>
          </a:xfrm>
          <a:prstGeom prst="rect">
            <a:avLst/>
          </a:prstGeom>
          <a:noFill/>
        </p:spPr>
        <p:txBody>
          <a:bodyPr wrap="square">
            <a:spAutoFit/>
          </a:bodyPr>
          <a:lstStyle/>
          <a:p>
            <a:r>
              <a:rPr lang="en-US" dirty="0"/>
              <a:t>Please note that this class does not include the clinician badge for our Clinician Directory. For the clinician course, </a:t>
            </a:r>
            <a:r>
              <a:rPr lang="en-US" dirty="0">
                <a:hlinkClick r:id="rId3"/>
              </a:rPr>
              <a:t>please go here</a:t>
            </a:r>
            <a:r>
              <a:rPr lang="en-US" dirty="0"/>
              <a:t>.</a:t>
            </a:r>
          </a:p>
          <a:p>
            <a:r>
              <a:rPr lang="en-US" b="1" dirty="0"/>
              <a:t>This class is a pre-recorded video. All questions can be sent via email. This class includes the Misophonia Matters </a:t>
            </a:r>
            <a:r>
              <a:rPr lang="en-US" b="1" dirty="0" err="1"/>
              <a:t>ebook</a:t>
            </a:r>
            <a:r>
              <a:rPr lang="en-US" b="1" dirty="0"/>
              <a:t> and Workbook (also in word format) digitally for free.</a:t>
            </a:r>
            <a:endParaRPr lang="en-US" dirty="0"/>
          </a:p>
          <a:p>
            <a:r>
              <a:rPr lang="en-US" dirty="0"/>
              <a:t>You can find your </a:t>
            </a:r>
            <a:r>
              <a:rPr lang="en-US" dirty="0" err="1"/>
              <a:t>ebook</a:t>
            </a:r>
            <a:r>
              <a:rPr lang="en-US" dirty="0"/>
              <a:t> and workbook in your downloads. The PDF slideshow is also included as part of this purchase. For questions related to this class, please email </a:t>
            </a:r>
            <a:r>
              <a:rPr lang="en-US" dirty="0">
                <a:hlinkClick r:id="rId4"/>
              </a:rPr>
              <a:t>shaylynn@misophoniainternational.com</a:t>
            </a:r>
            <a:r>
              <a:rPr lang="en-US" dirty="0"/>
              <a:t> directly.</a:t>
            </a:r>
          </a:p>
          <a:p>
            <a:r>
              <a:rPr lang="en-US" b="1" dirty="0"/>
              <a:t>This class is 1 hour long.</a:t>
            </a:r>
            <a:endParaRPr lang="en-US" dirty="0"/>
          </a:p>
          <a:p>
            <a:r>
              <a:rPr lang="en-US" b="1" u="sng" dirty="0">
                <a:effectLst/>
              </a:rPr>
              <a:t>Once purchased, your account will be able to access the class at the following link:</a:t>
            </a:r>
            <a:r>
              <a:rPr lang="en-US" u="sng" dirty="0">
                <a:effectLst/>
              </a:rPr>
              <a:t> </a:t>
            </a:r>
            <a:r>
              <a:rPr lang="en-US" dirty="0"/>
              <a:t> </a:t>
            </a:r>
            <a:r>
              <a:rPr lang="en-US" dirty="0">
                <a:hlinkClick r:id="rId5"/>
              </a:rPr>
              <a:t>https://misophoniafoundation.com/misophonia-matters-class-on-demand/</a:t>
            </a:r>
            <a:endParaRPr lang="en-US" dirty="0"/>
          </a:p>
        </p:txBody>
      </p:sp>
    </p:spTree>
    <p:extLst>
      <p:ext uri="{BB962C8B-B14F-4D97-AF65-F5344CB8AC3E}">
        <p14:creationId xmlns:p14="http://schemas.microsoft.com/office/powerpoint/2010/main" val="2195078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812132-56AD-436D-A522-B55990A6A8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CD4E0D70-598C-549A-41B4-CB5D7B21AA42}"/>
              </a:ext>
            </a:extLst>
          </p:cNvPr>
          <p:cNvSpPr>
            <a:spLocks noGrp="1"/>
          </p:cNvSpPr>
          <p:nvPr>
            <p:ph type="title"/>
          </p:nvPr>
        </p:nvSpPr>
        <p:spPr>
          <a:xfrm>
            <a:off x="643464" y="639097"/>
            <a:ext cx="4789678" cy="3746634"/>
          </a:xfrm>
        </p:spPr>
        <p:txBody>
          <a:bodyPr vert="horz" lIns="91440" tIns="45720" rIns="91440" bIns="45720" rtlCol="0" anchor="b">
            <a:normAutofit/>
          </a:bodyPr>
          <a:lstStyle/>
          <a:p>
            <a:pPr algn="r"/>
            <a:r>
              <a:rPr lang="en-US" sz="4800"/>
              <a:t>PETITION TO GET MISOPHONIA IN THE DSM/ICD</a:t>
            </a:r>
          </a:p>
        </p:txBody>
      </p:sp>
      <p:sp>
        <p:nvSpPr>
          <p:cNvPr id="3" name="Content Placeholder 2">
            <a:extLst>
              <a:ext uri="{FF2B5EF4-FFF2-40B4-BE49-F238E27FC236}">
                <a16:creationId xmlns:a16="http://schemas.microsoft.com/office/drawing/2014/main" id="{23879DA0-2E2B-242B-D37A-FA9C95928295}"/>
              </a:ext>
            </a:extLst>
          </p:cNvPr>
          <p:cNvSpPr>
            <a:spLocks noGrp="1"/>
          </p:cNvSpPr>
          <p:nvPr>
            <p:ph idx="1"/>
          </p:nvPr>
        </p:nvSpPr>
        <p:spPr>
          <a:xfrm>
            <a:off x="643464" y="4385732"/>
            <a:ext cx="4813437" cy="1838087"/>
          </a:xfrm>
        </p:spPr>
        <p:txBody>
          <a:bodyPr vert="horz" lIns="91440" tIns="45720" rIns="91440" bIns="45720" rtlCol="0" anchor="t">
            <a:normAutofit/>
          </a:bodyPr>
          <a:lstStyle/>
          <a:p>
            <a:pPr marL="0" indent="0" algn="r">
              <a:buNone/>
            </a:pPr>
            <a:r>
              <a:rPr lang="en-US" cap="all">
                <a:hlinkClick r:id="rId4"/>
              </a:rPr>
              <a:t>https://misophoniafoundation.com/petition-to-recognize-misophonia-in-the-dsm-6-and-icd-12/</a:t>
            </a:r>
            <a:r>
              <a:rPr lang="en-US" cap="all"/>
              <a:t> </a:t>
            </a:r>
          </a:p>
        </p:txBody>
      </p:sp>
      <p:pic>
        <p:nvPicPr>
          <p:cNvPr id="5" name="Picture 4" descr="A typewriter with a piece of paper on it&#10;&#10;Description automatically generated">
            <a:extLst>
              <a:ext uri="{FF2B5EF4-FFF2-40B4-BE49-F238E27FC236}">
                <a16:creationId xmlns:a16="http://schemas.microsoft.com/office/drawing/2014/main" id="{6DFF3F54-5060-8363-A35C-4042E244F2FE}"/>
              </a:ext>
            </a:extLst>
          </p:cNvPr>
          <p:cNvPicPr>
            <a:picLocks noChangeAspect="1"/>
          </p:cNvPicPr>
          <p:nvPr/>
        </p:nvPicPr>
        <p:blipFill>
          <a:blip r:embed="rId5"/>
          <a:stretch>
            <a:fillRect/>
          </a:stretch>
        </p:blipFill>
        <p:spPr>
          <a:xfrm>
            <a:off x="6076606" y="1511642"/>
            <a:ext cx="5471927" cy="383034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16778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F10D-4FE2-DE45-89EB-27DBB97C1845}"/>
              </a:ext>
            </a:extLst>
          </p:cNvPr>
          <p:cNvSpPr>
            <a:spLocks noGrp="1"/>
          </p:cNvSpPr>
          <p:nvPr>
            <p:ph type="title"/>
          </p:nvPr>
        </p:nvSpPr>
        <p:spPr/>
        <p:txBody>
          <a:bodyPr/>
          <a:lstStyle/>
          <a:p>
            <a:r>
              <a:rPr lang="en-US" dirty="0"/>
              <a:t>Is Misophonia A Psychiatric Disorder ?</a:t>
            </a:r>
          </a:p>
        </p:txBody>
      </p:sp>
      <p:sp>
        <p:nvSpPr>
          <p:cNvPr id="3" name="Content Placeholder 2">
            <a:extLst>
              <a:ext uri="{FF2B5EF4-FFF2-40B4-BE49-F238E27FC236}">
                <a16:creationId xmlns:a16="http://schemas.microsoft.com/office/drawing/2014/main" id="{441AFF7F-4EB6-8C49-B7C6-E463643118DA}"/>
              </a:ext>
            </a:extLst>
          </p:cNvPr>
          <p:cNvSpPr>
            <a:spLocks noGrp="1"/>
          </p:cNvSpPr>
          <p:nvPr>
            <p:ph idx="1"/>
          </p:nvPr>
        </p:nvSpPr>
        <p:spPr>
          <a:xfrm>
            <a:off x="685800" y="1830568"/>
            <a:ext cx="10131425" cy="3649133"/>
          </a:xfrm>
        </p:spPr>
        <p:txBody>
          <a:bodyPr>
            <a:normAutofit fontScale="92500"/>
          </a:bodyPr>
          <a:lstStyle/>
          <a:p>
            <a:r>
              <a:rPr lang="en-US" dirty="0"/>
              <a:t>Jastreboff &amp; Jastreboff (2001) had no intention of categorizing misophonia as a psychiatric disorder</a:t>
            </a:r>
          </a:p>
          <a:p>
            <a:r>
              <a:rPr lang="en-US" dirty="0"/>
              <a:t>They indicated that misophonia was an auditory/neurological disorder that had emotional consequences</a:t>
            </a:r>
          </a:p>
          <a:p>
            <a:r>
              <a:rPr lang="en-US" dirty="0"/>
              <a:t>Great confusion when this paper came out as other researchers and clinicians looked at misophonia from their own perspective</a:t>
            </a:r>
          </a:p>
          <a:p>
            <a:r>
              <a:rPr lang="en-US" dirty="0"/>
              <a:t>This is a problem in medicine in general</a:t>
            </a:r>
          </a:p>
          <a:p>
            <a:r>
              <a:rPr lang="en-US" dirty="0"/>
              <a:t>It is why working with a multidisciplinary team is best (audiologist, counselor, occupational therapist, etc.)</a:t>
            </a:r>
          </a:p>
          <a:p>
            <a:r>
              <a:rPr lang="en-US" dirty="0"/>
              <a:t>Press adds to the confusing (very few health editors anymore and proliferation of ideas on the internet)</a:t>
            </a:r>
          </a:p>
          <a:p>
            <a:r>
              <a:rPr lang="en-US" dirty="0"/>
              <a:t>Consensus now in small research community is that it is not a psychiatric disorder</a:t>
            </a:r>
          </a:p>
          <a:p>
            <a:r>
              <a:rPr lang="en-US" dirty="0"/>
              <a:t>Very important to address within educational community</a:t>
            </a:r>
          </a:p>
          <a:p>
            <a:pPr marL="0" indent="0">
              <a:buNone/>
            </a:pPr>
            <a:endParaRPr lang="en-US" dirty="0"/>
          </a:p>
        </p:txBody>
      </p:sp>
    </p:spTree>
    <p:extLst>
      <p:ext uri="{BB962C8B-B14F-4D97-AF65-F5344CB8AC3E}">
        <p14:creationId xmlns:p14="http://schemas.microsoft.com/office/powerpoint/2010/main" val="2800724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BD248-9EBA-4F0E-98C9-866673A00502}"/>
              </a:ext>
            </a:extLst>
          </p:cNvPr>
          <p:cNvSpPr>
            <a:spLocks noGrp="1"/>
          </p:cNvSpPr>
          <p:nvPr>
            <p:ph type="title"/>
          </p:nvPr>
        </p:nvSpPr>
        <p:spPr/>
        <p:txBody>
          <a:bodyPr/>
          <a:lstStyle/>
          <a:p>
            <a:r>
              <a:rPr lang="en-US" dirty="0"/>
              <a:t>What is Misophonia?</a:t>
            </a:r>
          </a:p>
        </p:txBody>
      </p:sp>
      <p:sp>
        <p:nvSpPr>
          <p:cNvPr id="3" name="Content Placeholder 2">
            <a:extLst>
              <a:ext uri="{FF2B5EF4-FFF2-40B4-BE49-F238E27FC236}">
                <a16:creationId xmlns:a16="http://schemas.microsoft.com/office/drawing/2014/main" id="{AA711EA1-4E63-478D-AC03-23D742C5C5DC}"/>
              </a:ext>
            </a:extLst>
          </p:cNvPr>
          <p:cNvSpPr>
            <a:spLocks noGrp="1"/>
          </p:cNvSpPr>
          <p:nvPr>
            <p:ph idx="1"/>
          </p:nvPr>
        </p:nvSpPr>
        <p:spPr>
          <a:xfrm>
            <a:off x="685800" y="1728317"/>
            <a:ext cx="10131425" cy="4354286"/>
          </a:xfrm>
        </p:spPr>
        <p:txBody>
          <a:bodyPr>
            <a:normAutofit/>
          </a:bodyPr>
          <a:lstStyle/>
          <a:p>
            <a:pPr lvl="0"/>
            <a:r>
              <a:rPr lang="en-US" dirty="0"/>
              <a:t>Misophonia research began with small samples and case studies. These kinds of studies are typical of the way researching a newly termed disorder begins</a:t>
            </a:r>
          </a:p>
          <a:p>
            <a:pPr lvl="0"/>
            <a:r>
              <a:rPr lang="en-US" dirty="0"/>
              <a:t>However, we have to be careful about what assumptions we make based on these studies</a:t>
            </a:r>
          </a:p>
          <a:p>
            <a:pPr lvl="0"/>
            <a:r>
              <a:rPr lang="en-US" dirty="0"/>
              <a:t>Early studies confirm that </a:t>
            </a:r>
            <a:r>
              <a:rPr lang="en-US" dirty="0" err="1"/>
              <a:t>misophonia</a:t>
            </a:r>
            <a:r>
              <a:rPr lang="en-US" dirty="0"/>
              <a:t> includes a neurological and physiological response to auditory and sometimes visual stimuli</a:t>
            </a:r>
          </a:p>
          <a:p>
            <a:pPr lvl="0"/>
            <a:r>
              <a:rPr lang="en-US" dirty="0"/>
              <a:t>These stimuli (sounds and sights) are “pattern based” (</a:t>
            </a:r>
            <a:r>
              <a:rPr lang="en-US" dirty="0" err="1"/>
              <a:t>Jastreboff</a:t>
            </a:r>
            <a:r>
              <a:rPr lang="en-US" dirty="0"/>
              <a:t> &amp; </a:t>
            </a:r>
            <a:r>
              <a:rPr lang="en-US" dirty="0" err="1"/>
              <a:t>Jastreboff</a:t>
            </a:r>
            <a:r>
              <a:rPr lang="en-US" dirty="0"/>
              <a:t>, 2001)</a:t>
            </a:r>
          </a:p>
          <a:p>
            <a:pPr lvl="0"/>
            <a:r>
              <a:rPr lang="en-US" dirty="0"/>
              <a:t>We also see that sounds characterized by </a:t>
            </a:r>
            <a:r>
              <a:rPr lang="en-US" dirty="0" err="1"/>
              <a:t>misophonia</a:t>
            </a:r>
            <a:r>
              <a:rPr lang="en-US" dirty="0"/>
              <a:t> are also often repetitive</a:t>
            </a:r>
          </a:p>
          <a:p>
            <a:pPr lvl="0"/>
            <a:r>
              <a:rPr lang="en-US" dirty="0"/>
              <a:t>Examples: Chewing, tapping, coughing, the turn signal in a car</a:t>
            </a:r>
          </a:p>
          <a:p>
            <a:pPr lvl="0"/>
            <a:r>
              <a:rPr lang="en-US" dirty="0"/>
              <a:t>There has been an emphasis on “body or mouth sounds” emitted from other people. However, we have to consider that other peoples’ sounds are more salient </a:t>
            </a:r>
          </a:p>
          <a:p>
            <a:pPr lvl="0"/>
            <a:r>
              <a:rPr lang="en-US" dirty="0"/>
              <a:t>Example: Less likely to get angry with a “ticking clock” or the repetitive sound of the “turn signal” because it’s not personalized</a:t>
            </a:r>
          </a:p>
        </p:txBody>
      </p:sp>
    </p:spTree>
    <p:extLst>
      <p:ext uri="{BB962C8B-B14F-4D97-AF65-F5344CB8AC3E}">
        <p14:creationId xmlns:p14="http://schemas.microsoft.com/office/powerpoint/2010/main" val="104163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4D0DD-3CE1-41CA-8F2E-7B9190069C52}"/>
              </a:ext>
            </a:extLst>
          </p:cNvPr>
          <p:cNvSpPr>
            <a:spLocks noGrp="1"/>
          </p:cNvSpPr>
          <p:nvPr>
            <p:ph type="title"/>
          </p:nvPr>
        </p:nvSpPr>
        <p:spPr/>
        <p:txBody>
          <a:bodyPr/>
          <a:lstStyle/>
          <a:p>
            <a:r>
              <a:rPr lang="en-US" dirty="0"/>
              <a:t>What is Misophonia? (con).</a:t>
            </a:r>
          </a:p>
        </p:txBody>
      </p:sp>
      <p:sp>
        <p:nvSpPr>
          <p:cNvPr id="3" name="Content Placeholder 2">
            <a:extLst>
              <a:ext uri="{FF2B5EF4-FFF2-40B4-BE49-F238E27FC236}">
                <a16:creationId xmlns:a16="http://schemas.microsoft.com/office/drawing/2014/main" id="{9564C811-E866-4DE7-B102-9DF0AE52690F}"/>
              </a:ext>
            </a:extLst>
          </p:cNvPr>
          <p:cNvSpPr>
            <a:spLocks noGrp="1"/>
          </p:cNvSpPr>
          <p:nvPr>
            <p:ph idx="1"/>
          </p:nvPr>
        </p:nvSpPr>
        <p:spPr>
          <a:xfrm>
            <a:off x="685801" y="1135465"/>
            <a:ext cx="10131425" cy="4655736"/>
          </a:xfrm>
        </p:spPr>
        <p:txBody>
          <a:bodyPr/>
          <a:lstStyle/>
          <a:p>
            <a:r>
              <a:rPr lang="en-US" dirty="0"/>
              <a:t>Recent research suggests that individuals with misophonia differ in regard to brain connectivity, and physiological responses to trigger sounds (Kumar et al., 2017; </a:t>
            </a:r>
            <a:r>
              <a:rPr lang="en-US" dirty="0" err="1"/>
              <a:t>Schröder</a:t>
            </a:r>
            <a:r>
              <a:rPr lang="en-US" dirty="0"/>
              <a:t> et al., 2019). Dr. </a:t>
            </a:r>
            <a:r>
              <a:rPr lang="en-US" dirty="0" err="1"/>
              <a:t>Danesh</a:t>
            </a:r>
            <a:r>
              <a:rPr lang="en-US" dirty="0"/>
              <a:t> will cover this more. </a:t>
            </a:r>
          </a:p>
          <a:p>
            <a:pPr lvl="0"/>
            <a:r>
              <a:rPr lang="en-US" dirty="0"/>
              <a:t>In our literature review (</a:t>
            </a:r>
            <a:r>
              <a:rPr lang="en-US" dirty="0" err="1"/>
              <a:t>Brout</a:t>
            </a:r>
            <a:r>
              <a:rPr lang="en-US" dirty="0"/>
              <a:t> et al., 2018), we wrote: “Misophonia is a neurobehavioral syndrome phenotypically characterized by heightened autonomic nervous system arousal and negative emotional reactivity (e.g., irritation, anger, anxiety) in response to a decreased tolerance for specific sounds.”</a:t>
            </a:r>
          </a:p>
          <a:p>
            <a:pPr lvl="0"/>
            <a:r>
              <a:rPr lang="en-US" dirty="0"/>
              <a:t>Easier way to think about it again: The brain misinterprets sounds as toxic or threatening and sets off our survival system, better known as the fight/flight response</a:t>
            </a:r>
          </a:p>
          <a:p>
            <a:endParaRPr lang="en-US" dirty="0"/>
          </a:p>
        </p:txBody>
      </p:sp>
    </p:spTree>
    <p:extLst>
      <p:ext uri="{BB962C8B-B14F-4D97-AF65-F5344CB8AC3E}">
        <p14:creationId xmlns:p14="http://schemas.microsoft.com/office/powerpoint/2010/main" val="61212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9D050-79A6-4A1B-85AF-5C18D2C57FB2}"/>
              </a:ext>
            </a:extLst>
          </p:cNvPr>
          <p:cNvSpPr>
            <a:spLocks noGrp="1"/>
          </p:cNvSpPr>
          <p:nvPr>
            <p:ph type="title"/>
          </p:nvPr>
        </p:nvSpPr>
        <p:spPr/>
        <p:txBody>
          <a:bodyPr/>
          <a:lstStyle/>
          <a:p>
            <a:r>
              <a:rPr lang="en-US" dirty="0"/>
              <a:t>Fight/Flight Response &amp; Auditory Gating</a:t>
            </a:r>
          </a:p>
        </p:txBody>
      </p:sp>
      <p:sp>
        <p:nvSpPr>
          <p:cNvPr id="3" name="Content Placeholder 2">
            <a:extLst>
              <a:ext uri="{FF2B5EF4-FFF2-40B4-BE49-F238E27FC236}">
                <a16:creationId xmlns:a16="http://schemas.microsoft.com/office/drawing/2014/main" id="{D6E86006-05E8-4B6F-BA67-5B7A5199BB54}"/>
              </a:ext>
            </a:extLst>
          </p:cNvPr>
          <p:cNvSpPr>
            <a:spLocks noGrp="1"/>
          </p:cNvSpPr>
          <p:nvPr>
            <p:ph idx="1"/>
          </p:nvPr>
        </p:nvSpPr>
        <p:spPr>
          <a:xfrm>
            <a:off x="685801" y="1808703"/>
            <a:ext cx="10578401" cy="4783015"/>
          </a:xfrm>
        </p:spPr>
        <p:txBody>
          <a:bodyPr>
            <a:normAutofit fontScale="92500" lnSpcReduction="20000"/>
          </a:bodyPr>
          <a:lstStyle/>
          <a:p>
            <a:pPr lvl="0"/>
            <a:r>
              <a:rPr lang="en-US" dirty="0"/>
              <a:t>Fight/Flight: a neurophysiological response involving sweating, rapid heartbeat, and hormonal changes (among other physical changes) that is catalyzed by exposure to stimuli perceived as harmful, in which our body prepares us to “fight” or flee from danger (Goldstein, 2010). </a:t>
            </a:r>
            <a:endParaRPr lang="en-US" sz="1600" dirty="0"/>
          </a:p>
          <a:p>
            <a:pPr lvl="0"/>
            <a:r>
              <a:rPr lang="en-US" dirty="0"/>
              <a:t>Problem in misophonia is that this automatic reaction happens within milliseconds, and this is why behavior modification plans don’t work (teacher may try to focus on what is familiar and logical to them, and how they have been trained). </a:t>
            </a:r>
            <a:endParaRPr lang="en-US" sz="1600" dirty="0"/>
          </a:p>
          <a:p>
            <a:pPr lvl="0"/>
            <a:r>
              <a:rPr lang="en-US" dirty="0"/>
              <a:t>Another aspect of </a:t>
            </a:r>
            <a:r>
              <a:rPr lang="en-US" dirty="0" err="1"/>
              <a:t>misophonia</a:t>
            </a:r>
            <a:r>
              <a:rPr lang="en-US" dirty="0"/>
              <a:t> may be related to auditory gating</a:t>
            </a:r>
          </a:p>
          <a:p>
            <a:pPr lvl="0"/>
            <a:r>
              <a:rPr lang="en-US" sz="1600" dirty="0"/>
              <a:t>Example: </a:t>
            </a:r>
            <a:r>
              <a:rPr lang="en-US" dirty="0"/>
              <a:t>Watching a sleeping dog pricks up ears in reaction to sound (alerting)</a:t>
            </a:r>
            <a:endParaRPr lang="en-US" sz="1600" dirty="0"/>
          </a:p>
          <a:p>
            <a:pPr lvl="1"/>
            <a:r>
              <a:rPr lang="en-US" dirty="0"/>
              <a:t>Brain goes through subconscious or preconscious process determining if a threat exists</a:t>
            </a:r>
            <a:endParaRPr lang="en-US" sz="1400" dirty="0"/>
          </a:p>
          <a:p>
            <a:pPr lvl="1"/>
            <a:r>
              <a:rPr lang="en-US" dirty="0"/>
              <a:t>In reaction dog will do three things:</a:t>
            </a:r>
            <a:endParaRPr lang="en-US" sz="1400" dirty="0"/>
          </a:p>
          <a:p>
            <a:pPr lvl="1"/>
            <a:r>
              <a:rPr lang="en-US" dirty="0"/>
              <a:t>Nothing and fall back to sleep</a:t>
            </a:r>
            <a:endParaRPr lang="en-US" sz="1400" dirty="0"/>
          </a:p>
          <a:p>
            <a:pPr lvl="2"/>
            <a:r>
              <a:rPr lang="en-US" dirty="0"/>
              <a:t>Hide (flee)</a:t>
            </a:r>
            <a:endParaRPr lang="en-US" sz="1200" dirty="0"/>
          </a:p>
          <a:p>
            <a:pPr lvl="2"/>
            <a:r>
              <a:rPr lang="en-US" dirty="0"/>
              <a:t>Bark (fight)</a:t>
            </a:r>
            <a:endParaRPr lang="en-US" sz="1200" dirty="0"/>
          </a:p>
          <a:p>
            <a:pPr lvl="1"/>
            <a:r>
              <a:rPr lang="en-US" dirty="0"/>
              <a:t>“The gate doesn’t close” and allow these sounds to dissipate into the background. Rather than attention and reactivity decreasing as sounds are put into the background, an individual becomes more alert and more reactive as the sound repeats. Picture an upward line on a graph rather than a downward line (Davies &amp; Gavin, 2007). </a:t>
            </a:r>
            <a:endParaRPr lang="en-US" sz="1400" dirty="0"/>
          </a:p>
          <a:p>
            <a:endParaRPr lang="en-US" dirty="0"/>
          </a:p>
        </p:txBody>
      </p:sp>
    </p:spTree>
    <p:extLst>
      <p:ext uri="{BB962C8B-B14F-4D97-AF65-F5344CB8AC3E}">
        <p14:creationId xmlns:p14="http://schemas.microsoft.com/office/powerpoint/2010/main" val="294179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69DBD-697D-8647-94FF-B2FA44763468}"/>
              </a:ext>
            </a:extLst>
          </p:cNvPr>
          <p:cNvSpPr>
            <a:spLocks noGrp="1"/>
          </p:cNvSpPr>
          <p:nvPr>
            <p:ph type="title"/>
          </p:nvPr>
        </p:nvSpPr>
        <p:spPr/>
        <p:txBody>
          <a:bodyPr/>
          <a:lstStyle/>
          <a:p>
            <a:r>
              <a:rPr lang="en-US" dirty="0"/>
              <a:t>Misophonia Treatment</a:t>
            </a:r>
          </a:p>
        </p:txBody>
      </p:sp>
      <p:sp>
        <p:nvSpPr>
          <p:cNvPr id="3" name="Content Placeholder 2">
            <a:extLst>
              <a:ext uri="{FF2B5EF4-FFF2-40B4-BE49-F238E27FC236}">
                <a16:creationId xmlns:a16="http://schemas.microsoft.com/office/drawing/2014/main" id="{76F298FE-6738-5849-A683-242B527E4301}"/>
              </a:ext>
            </a:extLst>
          </p:cNvPr>
          <p:cNvSpPr>
            <a:spLocks noGrp="1"/>
          </p:cNvSpPr>
          <p:nvPr>
            <p:ph idx="1"/>
          </p:nvPr>
        </p:nvSpPr>
        <p:spPr>
          <a:xfrm>
            <a:off x="685800" y="1143001"/>
            <a:ext cx="10131425" cy="3649133"/>
          </a:xfrm>
        </p:spPr>
        <p:txBody>
          <a:bodyPr/>
          <a:lstStyle/>
          <a:p>
            <a:r>
              <a:rPr lang="en-US" dirty="0"/>
              <a:t>We hear a lot about CBT, exposure therapy and numerous other ideas about potential treatments</a:t>
            </a:r>
          </a:p>
          <a:p>
            <a:r>
              <a:rPr lang="en-US" dirty="0"/>
              <a:t>Treatment research has just started</a:t>
            </a:r>
          </a:p>
          <a:p>
            <a:r>
              <a:rPr lang="en-US" dirty="0"/>
              <a:t>Teachers, like any professional in education, health or mental health may suggest a treatment based on their perspective</a:t>
            </a:r>
          </a:p>
          <a:p>
            <a:r>
              <a:rPr lang="en-US" dirty="0"/>
              <a:t>Often use behaviorist principles &amp; these mostly do not work</a:t>
            </a:r>
          </a:p>
          <a:p>
            <a:pPr marL="0" indent="0">
              <a:buNone/>
            </a:pPr>
            <a:endParaRPr lang="en-US" dirty="0"/>
          </a:p>
        </p:txBody>
      </p:sp>
    </p:spTree>
    <p:extLst>
      <p:ext uri="{BB962C8B-B14F-4D97-AF65-F5344CB8AC3E}">
        <p14:creationId xmlns:p14="http://schemas.microsoft.com/office/powerpoint/2010/main" val="3695755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95B33F7980C14D805BE3C1519D1AE6" ma:contentTypeVersion="12" ma:contentTypeDescription="Create a new document." ma:contentTypeScope="" ma:versionID="5d2a399c0d0561823c735987063727f7">
  <xsd:schema xmlns:xsd="http://www.w3.org/2001/XMLSchema" xmlns:xs="http://www.w3.org/2001/XMLSchema" xmlns:p="http://schemas.microsoft.com/office/2006/metadata/properties" xmlns:ns2="932ddd07-e20b-432b-bb91-f011179d87be" xmlns:ns3="dd9baee0-e991-410a-924a-0d6585bfd881" targetNamespace="http://schemas.microsoft.com/office/2006/metadata/properties" ma:root="true" ma:fieldsID="0ced3bddef5b1640b99a777801adcf56" ns2:_="" ns3:_="">
    <xsd:import namespace="932ddd07-e20b-432b-bb91-f011179d87be"/>
    <xsd:import namespace="dd9baee0-e991-410a-924a-0d6585bfd88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2ddd07-e20b-432b-bb91-f011179d87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dd3ac84-a436-4da8-a01a-cb808e4b3273"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9baee0-e991-410a-924a-0d6585bfd88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6618d80-e30d-4493-bea1-7efb1bf0abd1}" ma:internalName="TaxCatchAll" ma:showField="CatchAllData" ma:web="dd9baee0-e991-410a-924a-0d6585bfd8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929914-6A39-43F3-B7B6-33EF7A8B282C}">
  <ds:schemaRefs>
    <ds:schemaRef ds:uri="http://schemas.microsoft.com/sharepoint/v3/contenttype/forms"/>
  </ds:schemaRefs>
</ds:datastoreItem>
</file>

<file path=customXml/itemProps2.xml><?xml version="1.0" encoding="utf-8"?>
<ds:datastoreItem xmlns:ds="http://schemas.openxmlformats.org/officeDocument/2006/customXml" ds:itemID="{6342D572-C564-433E-8E4C-BF9B4905D9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2ddd07-e20b-432b-bb91-f011179d87be"/>
    <ds:schemaRef ds:uri="dd9baee0-e991-410a-924a-0d6585bfd8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Celestial</Template>
  <TotalTime>15</TotalTime>
  <Words>3465</Words>
  <Application>Microsoft Office PowerPoint</Application>
  <PresentationFormat>Widescreen</PresentationFormat>
  <Paragraphs>175</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Cabin</vt:lpstr>
      <vt:lpstr>Calibri</vt:lpstr>
      <vt:lpstr>Calibri Light</vt:lpstr>
      <vt:lpstr>Playfair Display</vt:lpstr>
      <vt:lpstr>Celestial</vt:lpstr>
      <vt:lpstr>Misophonia at school (and College)</vt:lpstr>
      <vt:lpstr>About Shaylynn Hayes-Raymond</vt:lpstr>
      <vt:lpstr>Misophonia Matters Class for Adults and Teens (On Demand)  </vt:lpstr>
      <vt:lpstr>PETITION TO GET MISOPHONIA IN THE DSM/ICD</vt:lpstr>
      <vt:lpstr>Is Misophonia A Psychiatric Disorder ?</vt:lpstr>
      <vt:lpstr>What is Misophonia?</vt:lpstr>
      <vt:lpstr>What is Misophonia? (con).</vt:lpstr>
      <vt:lpstr>Fight/Flight Response &amp; Auditory Gating</vt:lpstr>
      <vt:lpstr>Misophonia Treatment</vt:lpstr>
      <vt:lpstr>MisoKinesia</vt:lpstr>
      <vt:lpstr>Concerns at School</vt:lpstr>
      <vt:lpstr>School Activities   </vt:lpstr>
      <vt:lpstr>School Trips</vt:lpstr>
      <vt:lpstr>Bullying </vt:lpstr>
      <vt:lpstr>Possible Accommodations </vt:lpstr>
      <vt:lpstr>College</vt:lpstr>
      <vt:lpstr>Advocating in College</vt:lpstr>
      <vt:lpstr>More Options Today</vt:lpstr>
      <vt:lpstr>Tips for Teachers</vt:lpstr>
      <vt:lpstr>Tips for Parents (What to Do if a Teacher Does Not Understand Misophonia)</vt:lpstr>
      <vt:lpstr>Tips for Parents (con.)</vt:lpstr>
      <vt:lpstr>Tips for Homework</vt:lpstr>
      <vt:lpstr>Tips for Clinicians</vt:lpstr>
      <vt:lpstr>You and Your Child are Your Best Advocates</vt:lpstr>
      <vt:lpstr>Misophonia Coping Skills Coaching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Misophonia at school (and College)</dc:title>
  <dc:creator>Shaylynn Hayes</dc:creator>
  <cp:lastModifiedBy>Shaylynn Hayes-Raymond</cp:lastModifiedBy>
  <cp:revision>5</cp:revision>
  <dcterms:created xsi:type="dcterms:W3CDTF">2019-10-16T23:03:30Z</dcterms:created>
  <dcterms:modified xsi:type="dcterms:W3CDTF">2024-08-26T13:22:55Z</dcterms:modified>
</cp:coreProperties>
</file>